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4010" r:id="rId2"/>
    <p:sldMasterId id="2147484024" r:id="rId3"/>
    <p:sldMasterId id="2147484049" r:id="rId4"/>
  </p:sldMasterIdLst>
  <p:notesMasterIdLst>
    <p:notesMasterId r:id="rId25"/>
  </p:notesMasterIdLst>
  <p:handoutMasterIdLst>
    <p:handoutMasterId r:id="rId26"/>
  </p:handoutMasterIdLst>
  <p:sldIdLst>
    <p:sldId id="638" r:id="rId5"/>
    <p:sldId id="632" r:id="rId6"/>
    <p:sldId id="628" r:id="rId7"/>
    <p:sldId id="624" r:id="rId8"/>
    <p:sldId id="639" r:id="rId9"/>
    <p:sldId id="663" r:id="rId10"/>
    <p:sldId id="617" r:id="rId11"/>
    <p:sldId id="667" r:id="rId12"/>
    <p:sldId id="625" r:id="rId13"/>
    <p:sldId id="642" r:id="rId14"/>
    <p:sldId id="611" r:id="rId15"/>
    <p:sldId id="599" r:id="rId16"/>
    <p:sldId id="626" r:id="rId17"/>
    <p:sldId id="623" r:id="rId18"/>
    <p:sldId id="608" r:id="rId19"/>
    <p:sldId id="627" r:id="rId20"/>
    <p:sldId id="609" r:id="rId21"/>
    <p:sldId id="614" r:id="rId22"/>
    <p:sldId id="665" r:id="rId23"/>
    <p:sldId id="666" r:id="rId24"/>
  </p:sldIdLst>
  <p:sldSz cx="9144000" cy="6858000" type="screen4x3"/>
  <p:notesSz cx="6858000" cy="92392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121F"/>
    <a:srgbClr val="B22720"/>
    <a:srgbClr val="006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958" autoAdjust="0"/>
    <p:restoredTop sz="93694"/>
  </p:normalViewPr>
  <p:slideViewPr>
    <p:cSldViewPr>
      <p:cViewPr varScale="1">
        <p:scale>
          <a:sx n="90" d="100"/>
          <a:sy n="90" d="100"/>
        </p:scale>
        <p:origin x="43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9CABE-26B3-47EC-8CE2-7D2555C16CD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5"/>
            <a:ext cx="2971800" cy="4635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5"/>
            <a:ext cx="2971800" cy="4635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43FE0-4CFE-4166-969E-98A46A034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66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4B2C3-99B5-4629-A031-E01D864311BE}" type="datetimeFigureOut">
              <a:rPr lang="cs-CZ" smtClean="0"/>
              <a:pPr/>
              <a:t>11.10.2025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2150"/>
            <a:ext cx="4619625" cy="3465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8645"/>
            <a:ext cx="5486400" cy="4157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5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5685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D2C03-F10A-4089-BA21-8C5FFCF85E6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65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D2C03-F10A-4089-BA21-8C5FFCF85E6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6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09D10F-057D-8943-9DAA-E0C6688F0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44DEFF-5271-CD45-828C-8C3492F5B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221309-30D3-8347-BABD-6D2593E0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9E04A1-2CAE-884D-AAA6-FF2D716A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E5B499-3E38-CC40-83D6-80B3B7B9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99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D9D81-C888-654A-A74E-36DC1D9E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A609793-0B58-4C49-9C5F-FBB259DDC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AF1B01-8AD4-834F-BAC8-4F7D378AA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2C29C7-A97D-B848-BD47-2EFAFFFEB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E24EB6-71E7-EE4D-BB52-291AA0B5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10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586B05D-0FE2-7B42-80CB-C75A03C4D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442BEB-45FF-2443-A96D-D5F460F63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E8370F-33E2-AD4F-A983-51BD63E2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6C7F91-4388-1C4F-8755-606817A1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5CA7B5-5083-5A4C-AA8D-B7E9E9C9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312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99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7032" y="687475"/>
            <a:ext cx="8247416" cy="365261"/>
          </a:xfrm>
        </p:spPr>
        <p:txBody>
          <a:bodyPr/>
          <a:lstStyle>
            <a:lvl1pPr algn="l"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pravit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0803"/>
            <a:ext cx="8103400" cy="453851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 marL="609750" indent="-285750">
              <a:buFont typeface="Arial" panose="020B0604020202020204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  <a:lvl3pPr marL="630000" indent="0">
              <a:buNone/>
              <a:defRPr sz="1800"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cs-CZ" dirty="0"/>
              <a:t>Upravte styly předlohy textu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-  Třetí úroveň
Čtvrtá úroveň
Pátá úroveň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9DEAEA-FF86-9E4B-9A9F-072C616B391B}"/>
              </a:ext>
            </a:extLst>
          </p:cNvPr>
          <p:cNvSpPr>
            <a:spLocks noChangeAspect="1"/>
          </p:cNvSpPr>
          <p:nvPr userDrawn="1"/>
        </p:nvSpPr>
        <p:spPr>
          <a:xfrm>
            <a:off x="450000" y="6560411"/>
            <a:ext cx="8244000" cy="72204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65C69BF-F5E1-8D4C-8DBD-5B861130D6D1}"/>
              </a:ext>
            </a:extLst>
          </p:cNvPr>
          <p:cNvSpPr>
            <a:spLocks noChangeAspect="1"/>
          </p:cNvSpPr>
          <p:nvPr userDrawn="1"/>
        </p:nvSpPr>
        <p:spPr>
          <a:xfrm>
            <a:off x="448292" y="1052737"/>
            <a:ext cx="8244000" cy="72204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922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7032" y="687475"/>
            <a:ext cx="8247416" cy="365261"/>
          </a:xfrm>
        </p:spPr>
        <p:txBody>
          <a:bodyPr/>
          <a:lstStyle>
            <a:lvl1pPr algn="l"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pravit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0803"/>
            <a:ext cx="8103400" cy="453851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 marL="609750" indent="-285750">
              <a:buFont typeface="Arial" panose="020B0604020202020204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  <a:lvl3pPr marL="630000" indent="0">
              <a:buNone/>
              <a:defRPr sz="1800"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cs-CZ" dirty="0"/>
              <a:t>Upravte styly předlohy textu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-  Třetí úroveň
Čtvrtá úroveň
Pátá úroveň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65C69BF-F5E1-8D4C-8DBD-5B861130D6D1}"/>
              </a:ext>
            </a:extLst>
          </p:cNvPr>
          <p:cNvSpPr>
            <a:spLocks noChangeAspect="1"/>
          </p:cNvSpPr>
          <p:nvPr userDrawn="1"/>
        </p:nvSpPr>
        <p:spPr>
          <a:xfrm>
            <a:off x="448292" y="1052737"/>
            <a:ext cx="8244000" cy="72204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0754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87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477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889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08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5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96415F-822A-C347-AAFA-D6E8E93B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28EF6A-CF8C-A847-AF5A-1FE09F9A2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6AC413-748A-9640-BFCE-0D580A49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BF7FE1-D286-294A-B9A5-062FDE32B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27C98D-EC8C-2E46-9DCC-C4E08D69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8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771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18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974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280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 flipH="1">
            <a:off x="-4" y="116632"/>
            <a:ext cx="9143999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88640"/>
            <a:ext cx="9143997" cy="898701"/>
          </a:xfrm>
          <a:prstGeom prst="rect">
            <a:avLst/>
          </a:prstGeom>
          <a:solidFill>
            <a:schemeClr val="accent3">
              <a:lumMod val="40000"/>
              <a:lumOff val="60000"/>
              <a:alpha val="9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3294" y="338233"/>
            <a:ext cx="8297412" cy="642496"/>
          </a:xfrm>
        </p:spPr>
        <p:txBody>
          <a:bodyPr>
            <a:noAutofit/>
          </a:bodyPr>
          <a:lstStyle>
            <a:lvl1pPr>
              <a:defRPr sz="3200" b="0" cap="none" spc="0">
                <a:ln w="0"/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0" name="Rectangle 9"/>
          <p:cNvSpPr/>
          <p:nvPr userDrawn="1"/>
        </p:nvSpPr>
        <p:spPr>
          <a:xfrm flipV="1">
            <a:off x="0" y="6741368"/>
            <a:ext cx="9144000" cy="91900"/>
          </a:xfrm>
          <a:prstGeom prst="rect">
            <a:avLst/>
          </a:prstGeom>
          <a:solidFill>
            <a:schemeClr val="accent3">
              <a:lumMod val="60000"/>
              <a:lumOff val="40000"/>
              <a:alpha val="945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 flipH="1">
            <a:off x="0" y="1124744"/>
            <a:ext cx="9143999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3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87505"/>
            <a:ext cx="9144000" cy="517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955342"/>
            <a:ext cx="9144000" cy="50360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975" y="2555667"/>
            <a:ext cx="78867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7975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V="1">
            <a:off x="0" y="968189"/>
            <a:ext cx="9144000" cy="941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102659"/>
            <a:ext cx="9144000" cy="4679576"/>
          </a:xfrm>
          <a:prstGeom prst="rect">
            <a:avLst/>
          </a:prstGeom>
          <a:solidFill>
            <a:schemeClr val="accent5">
              <a:lumMod val="50000"/>
              <a:alpha val="933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975" y="2555667"/>
            <a:ext cx="78867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5822576"/>
            <a:ext cx="9144000" cy="941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9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  <a:alpha val="933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36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04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941"/>
            <a:ext cx="9144000" cy="14388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7167283" y="97959"/>
            <a:ext cx="1815352" cy="1798076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5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28C26A-FEB0-4A48-85CC-BFB2DFDD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5BF80C-3180-3A46-B8F8-DA9CD6D16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611D05-4C57-904F-A13A-56B6B7DA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E54DA5-E270-6D42-96A2-6EDABC6F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914834-EA6B-D344-9EEE-8035BB76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597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941"/>
            <a:ext cx="9144000" cy="14388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323F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7167283" y="97959"/>
            <a:ext cx="1815352" cy="1798076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89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941"/>
            <a:ext cx="9144000" cy="14388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323F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74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323F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47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-4" y="113124"/>
            <a:ext cx="914399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85738"/>
            <a:ext cx="9143997" cy="1110799"/>
          </a:xfrm>
          <a:prstGeom prst="rect">
            <a:avLst/>
          </a:prstGeom>
          <a:solidFill>
            <a:schemeClr val="accent5">
              <a:lumMod val="50000"/>
              <a:alpha val="9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3294" y="338232"/>
            <a:ext cx="8297412" cy="818215"/>
          </a:xfrm>
        </p:spPr>
        <p:txBody>
          <a:bodyPr>
            <a:noAutofit/>
          </a:bodyPr>
          <a:lstStyle>
            <a:lvl1pPr>
              <a:defRPr sz="2800" b="1" spc="3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706050"/>
            <a:ext cx="9144000" cy="151949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 flipH="1">
            <a:off x="0" y="1314017"/>
            <a:ext cx="914399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0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-2" y="82690"/>
            <a:ext cx="9143999" cy="12754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36478"/>
            <a:ext cx="9144000" cy="11600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3294" y="185738"/>
            <a:ext cx="8297412" cy="1110799"/>
          </a:xfrm>
        </p:spPr>
        <p:txBody>
          <a:bodyPr>
            <a:noAutofit/>
          </a:bodyPr>
          <a:lstStyle>
            <a:lvl1pPr>
              <a:defRPr sz="2800" b="1" spc="3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854026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42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572560" cy="928694"/>
          </a:xfrm>
          <a:ln>
            <a:noFill/>
          </a:ln>
          <a:effectLst/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  <a:effectLst/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3610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786188" cy="6858000"/>
          </a:xfrm>
          <a:prstGeom prst="rect">
            <a:avLst/>
          </a:prstGeom>
          <a:solidFill>
            <a:srgbClr val="142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11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27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876" y="619016"/>
            <a:ext cx="8247416" cy="365261"/>
          </a:xfrm>
        </p:spPr>
        <p:txBody>
          <a:bodyPr>
            <a:noAutofit/>
          </a:bodyPr>
          <a:lstStyle>
            <a:lvl1pPr algn="l">
              <a:defRPr sz="225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pravit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0804"/>
            <a:ext cx="8103400" cy="453851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609718" indent="-285736"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 marL="629968" indent="0">
              <a:buNone/>
              <a:defRPr sz="1800">
                <a:solidFill>
                  <a:schemeClr val="bg2">
                    <a:lumMod val="25000"/>
                  </a:schemeClr>
                </a:solidFill>
              </a:defRPr>
            </a:lvl3pPr>
          </a:lstStyle>
          <a:p>
            <a:pPr lvl="0"/>
            <a:r>
              <a:rPr lang="cs-CZ" dirty="0"/>
              <a:t>Upravte styly předlohy textu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-  Třetí úroveň
Čtvrtá úroveň
Pátá úroveň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9DEAEA-FF86-9E4B-9A9F-072C616B391B}"/>
              </a:ext>
            </a:extLst>
          </p:cNvPr>
          <p:cNvSpPr>
            <a:spLocks noChangeAspect="1"/>
          </p:cNvSpPr>
          <p:nvPr userDrawn="1"/>
        </p:nvSpPr>
        <p:spPr>
          <a:xfrm>
            <a:off x="450000" y="6560411"/>
            <a:ext cx="8244000" cy="72204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3600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65C69BF-F5E1-8D4C-8DBD-5B861130D6D1}"/>
              </a:ext>
            </a:extLst>
          </p:cNvPr>
          <p:cNvSpPr>
            <a:spLocks noChangeAspect="1"/>
          </p:cNvSpPr>
          <p:nvPr userDrawn="1"/>
        </p:nvSpPr>
        <p:spPr>
          <a:xfrm>
            <a:off x="448292" y="1052737"/>
            <a:ext cx="8244000" cy="72204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402972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7032" y="687475"/>
            <a:ext cx="8247416" cy="365261"/>
          </a:xfrm>
        </p:spPr>
        <p:txBody>
          <a:bodyPr/>
          <a:lstStyle>
            <a:lvl1pPr algn="l"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pravit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0804"/>
            <a:ext cx="8103400" cy="453851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 marL="609718" indent="-285736">
              <a:buFont typeface="Arial" panose="020B0604020202020204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  <a:lvl3pPr marL="629968" indent="0">
              <a:buNone/>
              <a:defRPr sz="1800"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cs-CZ" dirty="0"/>
              <a:t>Upravte styly předlohy textu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-  Třetí úroveň
Čtvrtá úroveň
Pátá úroveň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65C69BF-F5E1-8D4C-8DBD-5B861130D6D1}"/>
              </a:ext>
            </a:extLst>
          </p:cNvPr>
          <p:cNvSpPr>
            <a:spLocks noChangeAspect="1"/>
          </p:cNvSpPr>
          <p:nvPr userDrawn="1"/>
        </p:nvSpPr>
        <p:spPr>
          <a:xfrm>
            <a:off x="448292" y="1052737"/>
            <a:ext cx="8244000" cy="72204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505055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8036D9-7CCC-D244-B206-A23500BE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3BF2D6-21B8-C541-97C5-D985EED9A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5DFEE51-45A9-3748-931E-6F00D2CF1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BD7CAD-15B7-2640-ACEB-E734D222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CF4F34-47CA-4C4E-BD78-FCB78C17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DE7201-4B6E-8F4F-98A3-131FC656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786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7" y="5141974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28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6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053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6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3" y="2926052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2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429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6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2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29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7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3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None/>
              <a:defRPr sz="11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173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4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59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6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760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6"/>
            <a:ext cx="1503123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6"/>
            <a:ext cx="5922209" cy="518307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7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1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30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87506"/>
            <a:ext cx="9144000" cy="517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Rectangle 6"/>
          <p:cNvSpPr/>
          <p:nvPr userDrawn="1"/>
        </p:nvSpPr>
        <p:spPr>
          <a:xfrm>
            <a:off x="0" y="955343"/>
            <a:ext cx="9144000" cy="50360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975" y="2555668"/>
            <a:ext cx="78867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43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E6524-F486-6447-9688-053D62DA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385F4CB-5559-674E-B17F-6B118AE48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D101FAC-0206-BF46-B81A-9CB2579B3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F25AD96-06B6-7844-8492-E4420129C1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07CBBE9-8D95-364F-8E02-D614110B0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B3BA9E6-0737-AE44-B9BA-7D77E058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AF7BE2E-7586-3E49-96D6-D215FA64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6CCC25B-BA29-4E42-888E-C52BEFA54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4656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V="1">
            <a:off x="0" y="968190"/>
            <a:ext cx="9144000" cy="941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Rectangle 6"/>
          <p:cNvSpPr/>
          <p:nvPr userDrawn="1"/>
        </p:nvSpPr>
        <p:spPr>
          <a:xfrm>
            <a:off x="0" y="1102659"/>
            <a:ext cx="9144000" cy="4679576"/>
          </a:xfrm>
          <a:prstGeom prst="rect">
            <a:avLst/>
          </a:prstGeom>
          <a:solidFill>
            <a:schemeClr val="accent5">
              <a:lumMod val="50000"/>
              <a:alpha val="933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975" y="2555668"/>
            <a:ext cx="78867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5822577"/>
            <a:ext cx="9144000" cy="941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820497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  <a:alpha val="933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15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59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942"/>
            <a:ext cx="9144000" cy="14388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7167283" y="97959"/>
            <a:ext cx="1815352" cy="1798076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384998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942"/>
            <a:ext cx="9144000" cy="14388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323F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7167283" y="97959"/>
            <a:ext cx="1815352" cy="1798076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196945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942"/>
            <a:ext cx="9144000" cy="14388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323F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42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323F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93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2" y="5883277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-3" y="113124"/>
            <a:ext cx="914399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Rectangle 6"/>
          <p:cNvSpPr/>
          <p:nvPr userDrawn="1"/>
        </p:nvSpPr>
        <p:spPr>
          <a:xfrm>
            <a:off x="1" y="185739"/>
            <a:ext cx="9143997" cy="1110799"/>
          </a:xfrm>
          <a:prstGeom prst="rect">
            <a:avLst/>
          </a:prstGeom>
          <a:solidFill>
            <a:schemeClr val="accent5">
              <a:lumMod val="50000"/>
              <a:alpha val="9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3294" y="338233"/>
            <a:ext cx="8297412" cy="818215"/>
          </a:xfrm>
        </p:spPr>
        <p:txBody>
          <a:bodyPr>
            <a:noAutofit/>
          </a:bodyPr>
          <a:lstStyle>
            <a:lvl1pPr>
              <a:defRPr sz="2800" b="1" spc="3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706051"/>
            <a:ext cx="9144000" cy="151949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 flipH="1">
            <a:off x="1" y="1314017"/>
            <a:ext cx="914399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6353036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2" y="5883277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-1" y="82690"/>
            <a:ext cx="9143999" cy="12754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Rectangle 6"/>
          <p:cNvSpPr/>
          <p:nvPr userDrawn="1"/>
        </p:nvSpPr>
        <p:spPr>
          <a:xfrm>
            <a:off x="0" y="136479"/>
            <a:ext cx="9144000" cy="11600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3294" y="185739"/>
            <a:ext cx="8297412" cy="1110799"/>
          </a:xfrm>
        </p:spPr>
        <p:txBody>
          <a:bodyPr>
            <a:noAutofit/>
          </a:bodyPr>
          <a:lstStyle>
            <a:lvl1pPr>
              <a:defRPr sz="2800" b="1" spc="3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4173972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42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3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57167"/>
            <a:ext cx="8572560" cy="928694"/>
          </a:xfrm>
          <a:ln>
            <a:noFill/>
          </a:ln>
          <a:effectLst/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  <a:effectLst/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2192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D9F67-2FD8-4644-927A-2B094CE4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01D17EF-D9AF-F14E-BCFE-1E783F87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43F225-6F0B-814D-BEFF-AD4DC1AA7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6450D7-8B3A-124D-89DA-F7EC39EC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5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786188" cy="6858000"/>
          </a:xfrm>
          <a:prstGeom prst="rect">
            <a:avLst/>
          </a:prstGeom>
          <a:solidFill>
            <a:srgbClr val="142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3600"/>
          </a:p>
        </p:txBody>
      </p:sp>
    </p:spTree>
    <p:extLst>
      <p:ext uri="{BB962C8B-B14F-4D97-AF65-F5344CB8AC3E}">
        <p14:creationId xmlns:p14="http://schemas.microsoft.com/office/powerpoint/2010/main" val="625068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07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7032" y="687475"/>
            <a:ext cx="8247416" cy="365261"/>
          </a:xfrm>
        </p:spPr>
        <p:txBody>
          <a:bodyPr/>
          <a:lstStyle>
            <a:lvl1pPr algn="l"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pravit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0803"/>
            <a:ext cx="8103400" cy="453851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 marL="609750" indent="-285750">
              <a:buFont typeface="Arial" panose="020B0604020202020204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  <a:lvl3pPr marL="630000" indent="0">
              <a:buNone/>
              <a:defRPr sz="1800"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cs-CZ" dirty="0"/>
              <a:t>Upravte styly předlohy textu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-  Třetí úroveň
Čtvrtá úroveň
Pátá úroveň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9DEAEA-FF86-9E4B-9A9F-072C616B391B}"/>
              </a:ext>
            </a:extLst>
          </p:cNvPr>
          <p:cNvSpPr>
            <a:spLocks noChangeAspect="1"/>
          </p:cNvSpPr>
          <p:nvPr userDrawn="1"/>
        </p:nvSpPr>
        <p:spPr>
          <a:xfrm>
            <a:off x="450000" y="6560411"/>
            <a:ext cx="8244000" cy="72204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65C69BF-F5E1-8D4C-8DBD-5B861130D6D1}"/>
              </a:ext>
            </a:extLst>
          </p:cNvPr>
          <p:cNvSpPr>
            <a:spLocks noChangeAspect="1"/>
          </p:cNvSpPr>
          <p:nvPr userDrawn="1"/>
        </p:nvSpPr>
        <p:spPr>
          <a:xfrm>
            <a:off x="448292" y="1052737"/>
            <a:ext cx="8244000" cy="72204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9582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7032" y="687475"/>
            <a:ext cx="8247416" cy="365261"/>
          </a:xfrm>
        </p:spPr>
        <p:txBody>
          <a:bodyPr/>
          <a:lstStyle>
            <a:lvl1pPr algn="l"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pravit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0803"/>
            <a:ext cx="8103400" cy="453851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 marL="609750" indent="-285750">
              <a:buFont typeface="Arial" panose="020B0604020202020204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  <a:lvl3pPr marL="630000" indent="0">
              <a:buNone/>
              <a:defRPr sz="1800"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cs-CZ" dirty="0"/>
              <a:t>Upravte styly předlohy textu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-  Třetí úroveň
Čtvrtá úroveň
Pátá úroveň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65C69BF-F5E1-8D4C-8DBD-5B861130D6D1}"/>
              </a:ext>
            </a:extLst>
          </p:cNvPr>
          <p:cNvSpPr>
            <a:spLocks noChangeAspect="1"/>
          </p:cNvSpPr>
          <p:nvPr userDrawn="1"/>
        </p:nvSpPr>
        <p:spPr>
          <a:xfrm>
            <a:off x="448292" y="1052737"/>
            <a:ext cx="8244000" cy="72204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9110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5175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8804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252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455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43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C468D7D-B96B-9148-8EFE-3B9A58AF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1CD1CC1-CABA-1E41-90B7-40BF7BAA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402CB49-BFF5-D34F-B471-D6ABB461B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4175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499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5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0811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 flipH="1">
            <a:off x="-4" y="116632"/>
            <a:ext cx="9143999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88640"/>
            <a:ext cx="9143997" cy="898701"/>
          </a:xfrm>
          <a:prstGeom prst="rect">
            <a:avLst/>
          </a:prstGeom>
          <a:solidFill>
            <a:schemeClr val="accent3">
              <a:lumMod val="40000"/>
              <a:lumOff val="60000"/>
              <a:alpha val="9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3294" y="338233"/>
            <a:ext cx="8297412" cy="642496"/>
          </a:xfrm>
        </p:spPr>
        <p:txBody>
          <a:bodyPr>
            <a:noAutofit/>
          </a:bodyPr>
          <a:lstStyle>
            <a:lvl1pPr>
              <a:defRPr sz="3200" b="0" cap="none" spc="0">
                <a:ln w="0"/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0" name="Rectangle 9"/>
          <p:cNvSpPr/>
          <p:nvPr userDrawn="1"/>
        </p:nvSpPr>
        <p:spPr>
          <a:xfrm flipV="1">
            <a:off x="0" y="6741368"/>
            <a:ext cx="9144000" cy="91900"/>
          </a:xfrm>
          <a:prstGeom prst="rect">
            <a:avLst/>
          </a:prstGeom>
          <a:solidFill>
            <a:schemeClr val="accent3">
              <a:lumMod val="60000"/>
              <a:lumOff val="40000"/>
              <a:alpha val="945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 flipH="1">
            <a:off x="0" y="1124744"/>
            <a:ext cx="9143999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436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87505"/>
            <a:ext cx="9144000" cy="517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955342"/>
            <a:ext cx="9144000" cy="50360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975" y="2555667"/>
            <a:ext cx="78867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42274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V="1">
            <a:off x="0" y="968189"/>
            <a:ext cx="9144000" cy="941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102659"/>
            <a:ext cx="9144000" cy="4679576"/>
          </a:xfrm>
          <a:prstGeom prst="rect">
            <a:avLst/>
          </a:prstGeom>
          <a:solidFill>
            <a:schemeClr val="accent5">
              <a:lumMod val="50000"/>
              <a:alpha val="933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975" y="2555667"/>
            <a:ext cx="78867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5822576"/>
            <a:ext cx="9144000" cy="941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88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  <a:alpha val="933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913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157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941"/>
            <a:ext cx="9144000" cy="14388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7167283" y="97959"/>
            <a:ext cx="1815352" cy="1798076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786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941"/>
            <a:ext cx="9144000" cy="14388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323F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7167283" y="97959"/>
            <a:ext cx="1815352" cy="1798076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3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1B046-7846-754A-A0D9-97EFC6E5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DACD01-4350-7149-9109-4AD90398E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A8BC2EA-4A6C-404C-B562-C0DCFA8D4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FB0483F-41D1-7245-8869-797FE3B1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50819D-C66C-C14E-BD5E-8F0AA3D3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745E81-1442-B94E-B5F0-2A5550A8D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9434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941"/>
            <a:ext cx="9144000" cy="14388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323F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94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323F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779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-4" y="113124"/>
            <a:ext cx="914399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85738"/>
            <a:ext cx="9143997" cy="1110799"/>
          </a:xfrm>
          <a:prstGeom prst="rect">
            <a:avLst/>
          </a:prstGeom>
          <a:solidFill>
            <a:schemeClr val="accent5">
              <a:lumMod val="50000"/>
              <a:alpha val="9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3294" y="338232"/>
            <a:ext cx="8297412" cy="818215"/>
          </a:xfrm>
        </p:spPr>
        <p:txBody>
          <a:bodyPr>
            <a:noAutofit/>
          </a:bodyPr>
          <a:lstStyle>
            <a:lvl1pPr>
              <a:defRPr sz="2800" b="1" spc="3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706050"/>
            <a:ext cx="9144000" cy="151949"/>
          </a:xfrm>
          <a:prstGeom prst="rect">
            <a:avLst/>
          </a:prstGeom>
          <a:solidFill>
            <a:srgbClr val="323F50">
              <a:alpha val="9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 flipH="1">
            <a:off x="0" y="1314017"/>
            <a:ext cx="914399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36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662E-7D23-D146-AA43-C2BE2150036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B667-2783-7E44-B697-BCC2F2452B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-2" y="82690"/>
            <a:ext cx="9143999" cy="12754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36478"/>
            <a:ext cx="9144000" cy="11600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3294" y="185738"/>
            <a:ext cx="8297412" cy="1110799"/>
          </a:xfrm>
        </p:spPr>
        <p:txBody>
          <a:bodyPr>
            <a:noAutofit/>
          </a:bodyPr>
          <a:lstStyle>
            <a:lvl1pPr>
              <a:defRPr sz="2800" b="1" spc="3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20796524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42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572560" cy="928694"/>
          </a:xfrm>
          <a:ln>
            <a:noFill/>
          </a:ln>
          <a:effectLst/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  <a:effectLst/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58101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786188" cy="6858000"/>
          </a:xfrm>
          <a:prstGeom prst="rect">
            <a:avLst/>
          </a:prstGeom>
          <a:solidFill>
            <a:srgbClr val="142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6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6DCD5-AC78-3C4F-B33D-1773851D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498B89E-C02D-8F40-AF26-0B030288C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352368F-1281-AA45-BA45-248247C55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85BE7C-D5FB-BD45-8013-357045C32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509F93-B8C6-6A4F-9A87-E5E7036E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5A2D37-9AFE-4646-B4AC-A2612C52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72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A291BBF-DE9D-5A4A-BB13-C3A55154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8E2223B-FC2E-9940-A411-358BF3DE7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30C0EA-B709-674A-B918-650A70DDB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3CDF75-BC9F-8A44-AC3E-0FE3427AE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8D43CC-E69F-2544-8FB1-F2332A509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28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512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23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4" r:id="rId23"/>
    <p:sldLayoutId id="2147483834" r:id="rId24"/>
    <p:sldLayoutId id="2147483835" r:id="rId25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8" y="5956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3" y="5951811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7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448092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753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  <p:sldLayoutId id="2147484042" r:id="rId18"/>
    <p:sldLayoutId id="2147484043" r:id="rId19"/>
    <p:sldLayoutId id="2147484044" r:id="rId20"/>
    <p:sldLayoutId id="2147484045" r:id="rId21"/>
    <p:sldLayoutId id="2147484046" r:id="rId22"/>
    <p:sldLayoutId id="2147484047" r:id="rId23"/>
    <p:sldLayoutId id="2147484048" r:id="rId24"/>
  </p:sldLayoutIdLst>
  <p:hf sldNum="0" hdr="0" ftr="0" dt="0"/>
  <p:txStyles>
    <p:titleStyle>
      <a:lvl1pPr algn="l" defTabSz="457177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84" indent="-305984" algn="l" defTabSz="457177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29968" indent="-305984" algn="l" defTabSz="457177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954" indent="-269986" algn="l" defTabSz="457177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936" indent="-2339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918" indent="-2339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03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887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872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857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Click to edit the style.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Edit the styles of the draft text.
Second level
Third level
Fourth level
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A9DEAEC-11B4-014F-BF5D-088BBD0E7099}" type="datetimeFigureOut">
              <a:rPr lang="cs-CZ" smtClean="0"/>
              <a:t>11.10.2025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C3E60EF-C4C3-634B-A8C9-E9962560782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152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  <p:sldLayoutId id="2147484067" r:id="rId18"/>
    <p:sldLayoutId id="2147484068" r:id="rId19"/>
    <p:sldLayoutId id="2147484069" r:id="rId20"/>
    <p:sldLayoutId id="2147484070" r:id="rId21"/>
    <p:sldLayoutId id="2147484071" r:id="rId22"/>
    <p:sldLayoutId id="2147484072" r:id="rId23"/>
    <p:sldLayoutId id="2147484073" r:id="rId24"/>
    <p:sldLayoutId id="2147484074" r:id="rId25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hyperlink" Target="http://www.janmuhlfeit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297" y="3279590"/>
            <a:ext cx="4669414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JAN MÜHLFEIT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cs-CZ" sz="1400" b="1" i="0" u="none" strike="noStrike" kern="0" cap="none" spc="225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27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Strategist | Coach |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27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Ret. Chairman Microsoft Europe</a:t>
            </a:r>
          </a:p>
          <a:p>
            <a:pPr marL="0" marR="0" lvl="0" indent="27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Executive in Residence INSEAD</a:t>
            </a:r>
          </a:p>
          <a:p>
            <a:pPr marL="0" marR="0" lvl="0" indent="27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Fellow loC at McLean Hospital,     </a:t>
            </a:r>
            <a:b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Harvard Medical School Affiliate</a:t>
            </a:r>
          </a:p>
          <a:p>
            <a:pPr marL="0" marR="0" lvl="0" indent="27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Lecturer at Luxembourg Business School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78155-D627-4D8E-94B5-39BEDAAD8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" t="11870" r="590" b="2933"/>
          <a:stretch/>
        </p:blipFill>
        <p:spPr>
          <a:xfrm>
            <a:off x="467544" y="606356"/>
            <a:ext cx="5472608" cy="2401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D4CA91-F559-45D2-A1D1-1E20EBA6B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06356"/>
            <a:ext cx="2145296" cy="237623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D27E7F9-01CB-5540-9025-0320A3989BFD}"/>
              </a:ext>
            </a:extLst>
          </p:cNvPr>
          <p:cNvSpPr txBox="1"/>
          <p:nvPr/>
        </p:nvSpPr>
        <p:spPr>
          <a:xfrm>
            <a:off x="656948" y="5851770"/>
            <a:ext cx="252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www.janmuhlfeit.com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497ABDB-5ECC-984B-B18F-54558053E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89" y="4190021"/>
            <a:ext cx="1450657" cy="2099410"/>
          </a:xfrm>
          <a:prstGeom prst="rect">
            <a:avLst/>
          </a:prstGeom>
        </p:spPr>
      </p:pic>
      <p:pic>
        <p:nvPicPr>
          <p:cNvPr id="2" name="D14C5ECF-2E8C-49F9-9B48-3E79624C2FB5">
            <a:extLst>
              <a:ext uri="{FF2B5EF4-FFF2-40B4-BE49-F238E27FC236}">
                <a16:creationId xmlns:a16="http://schemas.microsoft.com/office/drawing/2014/main" id="{0FECD6B6-4F53-25ED-31EE-3F95B344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25" y="4190021"/>
            <a:ext cx="1595720" cy="211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1094"/>
          <a:stretch/>
        </p:blipFill>
        <p:spPr>
          <a:xfrm>
            <a:off x="5975485" y="1976315"/>
            <a:ext cx="1461198" cy="2024111"/>
          </a:xfrm>
          <a:prstGeom prst="rect">
            <a:avLst/>
          </a:prstGeom>
        </p:spPr>
      </p:pic>
      <p:pic>
        <p:nvPicPr>
          <p:cNvPr id="14" name="0B0DD172-47A9-46EC-A1A3-B1F396C7B655" descr="IMG_8547.jpg">
            <a:extLst>
              <a:ext uri="{FF2B5EF4-FFF2-40B4-BE49-F238E27FC236}">
                <a16:creationId xmlns:a16="http://schemas.microsoft.com/office/drawing/2014/main" id="{B8A081B4-8FF8-8F4E-BC8F-029AEB135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2"/>
          <a:stretch/>
        </p:blipFill>
        <p:spPr bwMode="auto">
          <a:xfrm>
            <a:off x="7596336" y="1926478"/>
            <a:ext cx="1450657" cy="211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5F9203-2A13-AF0B-ACAB-2DBE324D2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7351">
            <a:off x="6768473" y="431207"/>
            <a:ext cx="1358912" cy="147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37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5816D-C5FD-44ED-9335-1893FC93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027337"/>
            <a:ext cx="8535448" cy="365261"/>
          </a:xfrm>
        </p:spPr>
        <p:txBody>
          <a:bodyPr>
            <a:normAutofit fontScale="90000"/>
          </a:bodyPr>
          <a:lstStyle/>
          <a:p>
            <a:r>
              <a:rPr lang="en-US" sz="2200" dirty="0" err="1">
                <a:ea typeface="Calibri" panose="020F0502020204030204" pitchFamily="34" charset="0"/>
                <a:cs typeface="Arial" panose="020B0604020202020204" pitchFamily="34" charset="0"/>
              </a:rPr>
              <a:t>mentální</a:t>
            </a: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  <a:cs typeface="Arial" panose="020B0604020202020204" pitchFamily="34" charset="0"/>
              </a:rPr>
              <a:t>odolnost</a:t>
            </a: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 v </a:t>
            </a:r>
            <a:r>
              <a:rPr lang="cs-CZ" sz="22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Overinformed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cs-CZ" sz="22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Underfocused</a:t>
            </a:r>
            <a:r>
              <a:rPr lang="cs-CZ" sz="2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Society</a:t>
            </a:r>
            <a:b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B9108-AC0B-41AF-99AB-B0454738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590185"/>
            <a:ext cx="8103400" cy="4215079"/>
          </a:xfrm>
        </p:spPr>
        <p:txBody>
          <a:bodyPr>
            <a:normAutofit fontScale="85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rgbClr val="65121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schopnost podávat optimální výkon i pod velkým tlakem</a:t>
            </a:r>
            <a:endParaRPr lang="en-GB" sz="2000" b="1" dirty="0">
              <a:solidFill>
                <a:srgbClr val="65121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cs-CZ" sz="2000" b="1" dirty="0">
              <a:solidFill>
                <a:srgbClr val="65121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poneci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ální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tlak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áte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víc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než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myslíte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Amygdala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Imposter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syndrom)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Amygdala (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přežití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vs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ogika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úspěch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Myšlení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první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ligy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vs LÍTOST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SEBELÍTOST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Tělo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/M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ysl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ech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LOGIKA versus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MOCE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Mentální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jingle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VÝZVA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vs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HROZBA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000" i="1" dirty="0">
              <a:latin typeface="+mj-lt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A7D5EE61-3B2D-6E49-B7EE-754E2C19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28" y="3501008"/>
            <a:ext cx="2882020" cy="2782951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3C6417FB-68A9-704B-B8D5-D265F6A8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94" y="1251932"/>
            <a:ext cx="2665996" cy="1918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4DFD94-A47B-C898-0D90-E335224C2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4653037"/>
            <a:ext cx="163387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7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5816D-C5FD-44ED-9335-1893FC93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ENERGIE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B9108-AC0B-41AF-99AB-B0454738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48" y="1632008"/>
            <a:ext cx="8103400" cy="4538517"/>
          </a:xfrm>
        </p:spPr>
        <p:txBody>
          <a:bodyPr>
            <a:normAutofit fontScale="9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Čas vs Energie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Výčitky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když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dělám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rád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Vnitřní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síla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propojení mysl-tělo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Hlava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chemička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Kalokagathia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(staré Řecko)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Fyzická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Emocionální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Mentální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Spirituální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akutní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versus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dlouhodobý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Sprituální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(smysl)+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ntální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Emocion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ální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Fyzick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á+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Endorfin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smysl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Dopamin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plán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motivace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Serotonin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tým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sounáležitost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Oxytocin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důvěra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pomoc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láska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000" i="1" dirty="0">
              <a:latin typeface="+mj-lt"/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0DEF1B91-64DA-CE42-B646-C92A6D08E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40" y="1615733"/>
            <a:ext cx="3179208" cy="224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5816D-C5FD-44ED-9335-1893FC93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se nejlépe učit a trénovat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B9108-AC0B-41AF-99AB-B0454738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08" y="1916832"/>
            <a:ext cx="8103400" cy="4538517"/>
          </a:xfrm>
        </p:spPr>
        <p:txBody>
          <a:bodyPr>
            <a:normAutofit lnSpcReduction="1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Profesor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Ericsson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Deliberative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</a:t>
            </a:r>
            <a:b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3F: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eedback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Zapojení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všech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smyslů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učení se ve </a:t>
            </a:r>
            <a:r>
              <a:rPr lang="cs-CZ" sz="20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Flow</a:t>
            </a:r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J.A.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Komenský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kola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hrou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Madam Montessori -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učení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děláním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Chyba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adrenalin,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signál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to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musím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zapamatovat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Mozek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nechová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lineárně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asociativn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ě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Memorování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chemické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změny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brzy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zapomeneme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Příběh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Neurons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fire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together”</a:t>
            </a: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trukturální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změny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louhodobá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neuroplasticita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áne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/NSDR klíčový faktor v učení/tréninku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000" i="1" dirty="0">
              <a:latin typeface="+mj-lt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472848D-F674-8447-B40A-3E772D00A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40768"/>
            <a:ext cx="250462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3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DD77-E45B-E434-DD06-0DDB9844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052736"/>
            <a:ext cx="8247416" cy="365261"/>
          </a:xfrm>
        </p:spPr>
        <p:txBody>
          <a:bodyPr>
            <a:normAutofit fontScale="90000"/>
          </a:bodyPr>
          <a:lstStyle/>
          <a:p>
            <a:pPr marL="306000" marR="0" lvl="0" indent="-3060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3. Smysl života</a:t>
            </a:r>
            <a:b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B3A23-B204-317E-40BC-50CF8C1D2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1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n w="3175">
                  <a:noFill/>
                </a:ln>
                <a:effectLst/>
                <a:latin typeface="Calibri" panose="020F0502020204030204" pitchFamily="34" charset="0"/>
                <a:cs typeface="Segoe UI Light" pitchFamily="34" charset="0"/>
              </a:rPr>
              <a:t>HLEDÁNÍ S</a:t>
            </a:r>
            <a:r>
              <a:rPr lang="en-US" dirty="0">
                <a:ln w="3175">
                  <a:noFill/>
                </a:ln>
                <a:effectLst/>
                <a:latin typeface="Calibri" panose="020F0502020204030204" pitchFamily="34" charset="0"/>
                <a:cs typeface="Segoe UI Light" pitchFamily="34" charset="0"/>
              </a:rPr>
              <a:t>MYSL</a:t>
            </a:r>
            <a:r>
              <a:rPr lang="cs-CZ" dirty="0">
                <a:ln w="3175">
                  <a:noFill/>
                </a:ln>
                <a:effectLst/>
                <a:latin typeface="Calibri" panose="020F0502020204030204" pitchFamily="34" charset="0"/>
                <a:cs typeface="Segoe UI Light" pitchFamily="34" charset="0"/>
              </a:rPr>
              <a:t>U Života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BDEA32-8254-F526-DAEA-8E231AD348F0}"/>
              </a:ext>
            </a:extLst>
          </p:cNvPr>
          <p:cNvSpPr txBox="1"/>
          <p:nvPr/>
        </p:nvSpPr>
        <p:spPr>
          <a:xfrm>
            <a:off x="239644" y="1268760"/>
            <a:ext cx="8664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65121F"/>
                </a:solidFill>
              </a:rPr>
              <a:t>„Nejšťastnější lidé jsou ti, kteří učiní </a:t>
            </a:r>
            <a:r>
              <a:rPr lang="cs-CZ" dirty="0" err="1">
                <a:solidFill>
                  <a:srgbClr val="65121F"/>
                </a:solidFill>
              </a:rPr>
              <a:t>štastnými</a:t>
            </a:r>
            <a:r>
              <a:rPr lang="cs-CZ" dirty="0">
                <a:solidFill>
                  <a:srgbClr val="65121F"/>
                </a:solidFill>
              </a:rPr>
              <a:t> někoho jiného činností, kterou sami milují.“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1600" b="1" dirty="0">
                <a:solidFill>
                  <a:schemeClr val="accent4">
                    <a:lumMod val="50000"/>
                  </a:schemeClr>
                </a:solidFill>
              </a:rPr>
              <a:t>Knihy:</a:t>
            </a:r>
          </a:p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</a:rPr>
              <a:t>Člověk hledá smysl</a:t>
            </a:r>
          </a:p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</a:rPr>
              <a:t>Jak změříte svůj život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6" name="Oval 16">
            <a:extLst>
              <a:ext uri="{FF2B5EF4-FFF2-40B4-BE49-F238E27FC236}">
                <a16:creationId xmlns:a16="http://schemas.microsoft.com/office/drawing/2014/main" id="{2926B808-2FDC-5A4D-80AE-ECC3530C903D}"/>
              </a:ext>
            </a:extLst>
          </p:cNvPr>
          <p:cNvSpPr/>
          <p:nvPr/>
        </p:nvSpPr>
        <p:spPr>
          <a:xfrm>
            <a:off x="500820" y="3545432"/>
            <a:ext cx="4040435" cy="32873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15">
            <a:extLst>
              <a:ext uri="{FF2B5EF4-FFF2-40B4-BE49-F238E27FC236}">
                <a16:creationId xmlns:a16="http://schemas.microsoft.com/office/drawing/2014/main" id="{FCF166F8-DFB1-224E-AB9D-1298FADF5E85}"/>
              </a:ext>
            </a:extLst>
          </p:cNvPr>
          <p:cNvSpPr/>
          <p:nvPr/>
        </p:nvSpPr>
        <p:spPr>
          <a:xfrm>
            <a:off x="4147483" y="3423776"/>
            <a:ext cx="4229556" cy="33984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2A456381-D8AF-2D46-B06B-D168340ABD2D}"/>
              </a:ext>
            </a:extLst>
          </p:cNvPr>
          <p:cNvSpPr/>
          <p:nvPr/>
        </p:nvSpPr>
        <p:spPr>
          <a:xfrm>
            <a:off x="2649068" y="1772816"/>
            <a:ext cx="4040435" cy="29122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id="{C71F457E-B5A7-C346-B56B-9B5EF6FDDD44}"/>
              </a:ext>
            </a:extLst>
          </p:cNvPr>
          <p:cNvSpPr/>
          <p:nvPr/>
        </p:nvSpPr>
        <p:spPr>
          <a:xfrm>
            <a:off x="4959532" y="4676618"/>
            <a:ext cx="30003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>
              <a:spcBef>
                <a:spcPts val="0"/>
              </a:spcBef>
              <a:buClr>
                <a:srgbClr val="FFCC29"/>
              </a:buClr>
              <a:defRPr/>
            </a:pPr>
            <a:r>
              <a:rPr lang="cs-CZ" sz="2000" b="1" dirty="0">
                <a:ln w="3175">
                  <a:noFill/>
                </a:ln>
                <a:solidFill>
                  <a:srgbClr val="651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OSOBNÍ NADŠENÍ:</a:t>
            </a:r>
            <a:endParaRPr lang="de-DE" sz="2000" b="1" dirty="0">
              <a:ln w="3175">
                <a:noFill/>
              </a:ln>
              <a:solidFill>
                <a:srgbClr val="6512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Osobní rozvoj lidí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Vztah lidí a technologie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Globalizace 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en-US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Paradox</a:t>
            </a:r>
            <a:endParaRPr lang="cs-CZ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Konkurenceschopnost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8D209322-E5D8-164F-88DE-C0E75D1844C5}"/>
              </a:ext>
            </a:extLst>
          </p:cNvPr>
          <p:cNvSpPr txBox="1"/>
          <p:nvPr/>
        </p:nvSpPr>
        <p:spPr>
          <a:xfrm>
            <a:off x="1107838" y="4685048"/>
            <a:ext cx="336550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 indent="-447675">
              <a:spcBef>
                <a:spcPts val="0"/>
              </a:spcBef>
              <a:buClr>
                <a:srgbClr val="FFCC29"/>
              </a:buClr>
              <a:defRPr/>
            </a:pPr>
            <a:r>
              <a:rPr lang="cs-CZ" sz="2000" b="1" dirty="0">
                <a:ln w="3175">
                  <a:noFill/>
                </a:ln>
                <a:solidFill>
                  <a:srgbClr val="651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OSOBNÍ HODNOTY:</a:t>
            </a:r>
            <a:endParaRPr lang="de-DE" sz="2000" b="1" dirty="0">
              <a:ln w="3175">
                <a:noFill/>
              </a:ln>
              <a:solidFill>
                <a:srgbClr val="6512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Rodina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Spravedlnost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Vztahy s lidmi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Zdraví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Nadšení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4F153A3B-0334-5544-B628-5E50A51A0DEA}"/>
              </a:ext>
            </a:extLst>
          </p:cNvPr>
          <p:cNvSpPr txBox="1"/>
          <p:nvPr/>
        </p:nvSpPr>
        <p:spPr>
          <a:xfrm>
            <a:off x="3419872" y="2142607"/>
            <a:ext cx="3700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 indent="-447675">
              <a:spcBef>
                <a:spcPts val="0"/>
              </a:spcBef>
              <a:buClr>
                <a:srgbClr val="FFCC29"/>
              </a:buClr>
              <a:defRPr/>
            </a:pPr>
            <a:r>
              <a:rPr lang="cs-CZ" sz="2000" b="1" dirty="0">
                <a:ln w="3175">
                  <a:noFill/>
                </a:ln>
                <a:solidFill>
                  <a:srgbClr val="651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OSOBNÍ SILNÉ STRÁNKY:</a:t>
            </a:r>
            <a:endParaRPr lang="de-DE" sz="2000" b="1" dirty="0">
              <a:ln w="3175">
                <a:noFill/>
              </a:ln>
              <a:solidFill>
                <a:srgbClr val="6512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Maximalista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en-US" b="1" dirty="0" err="1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</a:t>
            </a: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Komunikace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Vize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6238" indent="-354013">
              <a:spcBef>
                <a:spcPts val="0"/>
              </a:spcBef>
              <a:buClr>
                <a:srgbClr val="FFCC29"/>
              </a:buClr>
              <a:buFont typeface="Arial" pitchFamily="34" charset="0"/>
              <a:buChar char="•"/>
              <a:defRPr/>
            </a:pPr>
            <a:r>
              <a:rPr lang="cs-CZ" b="1" dirty="0">
                <a:ln w="3175" cmpd="sng">
                  <a:solidFill>
                    <a:srgbClr val="FCEB98">
                      <a:tint val="3000"/>
                      <a:alpha val="25000"/>
                    </a:srgbClr>
                  </a:solidFill>
                  <a:prstDash val="solid"/>
                  <a:miter lim="800000"/>
                </a:ln>
                <a:solidFill>
                  <a:srgbClr val="651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Energizer </a:t>
            </a:r>
            <a:endParaRPr lang="en-US" b="1" dirty="0">
              <a:ln w="3175" cmpd="sng">
                <a:solidFill>
                  <a:srgbClr val="FCEB98">
                    <a:tint val="3000"/>
                    <a:alpha val="25000"/>
                  </a:srgbClr>
                </a:solidFill>
                <a:prstDash val="solid"/>
                <a:miter lim="800000"/>
              </a:ln>
              <a:solidFill>
                <a:srgbClr val="651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9F5035E-E2FD-C343-A83D-49B17B5D84E3}"/>
              </a:ext>
            </a:extLst>
          </p:cNvPr>
          <p:cNvSpPr txBox="1"/>
          <p:nvPr/>
        </p:nvSpPr>
        <p:spPr>
          <a:xfrm rot="20389884">
            <a:off x="5069013" y="3964587"/>
            <a:ext cx="1006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3"/>
                </a:solidFill>
              </a:rPr>
              <a:t>FLOW</a:t>
            </a: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C60FCB4A-A312-904B-83B3-D2628DCF620B}"/>
              </a:ext>
            </a:extLst>
          </p:cNvPr>
          <p:cNvSpPr/>
          <p:nvPr/>
        </p:nvSpPr>
        <p:spPr>
          <a:xfrm>
            <a:off x="3919493" y="4082386"/>
            <a:ext cx="1082309" cy="95954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C2D79DB-5E2B-7C4F-A04A-D6985C093787}"/>
              </a:ext>
            </a:extLst>
          </p:cNvPr>
          <p:cNvSpPr txBox="1"/>
          <p:nvPr/>
        </p:nvSpPr>
        <p:spPr>
          <a:xfrm>
            <a:off x="4006341" y="4267894"/>
            <a:ext cx="979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SMYSL </a:t>
            </a:r>
          </a:p>
          <a:p>
            <a:pPr algn="ctr"/>
            <a:r>
              <a:rPr lang="cs-CZ" sz="1600" b="1" dirty="0">
                <a:solidFill>
                  <a:schemeClr val="bg1"/>
                </a:solidFill>
              </a:rPr>
              <a:t>ŽIVOTA</a:t>
            </a:r>
          </a:p>
        </p:txBody>
      </p:sp>
    </p:spTree>
    <p:extLst>
      <p:ext uri="{BB962C8B-B14F-4D97-AF65-F5344CB8AC3E}">
        <p14:creationId xmlns:p14="http://schemas.microsoft.com/office/powerpoint/2010/main" val="1971783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5816D-C5FD-44ED-9335-1893FC93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err="1">
                <a:ea typeface="Calibri" panose="020F0502020204030204" pitchFamily="34" charset="0"/>
                <a:cs typeface="Arial" panose="020B0604020202020204" pitchFamily="34" charset="0"/>
              </a:rPr>
              <a:t>Cíle</a:t>
            </a:r>
            <a:r>
              <a:rPr lang="cs-CZ" sz="2800" dirty="0">
                <a:ea typeface="Calibri" panose="020F0502020204030204" pitchFamily="34" charset="0"/>
                <a:cs typeface="Arial" panose="020B0604020202020204" pitchFamily="34" charset="0"/>
              </a:rPr>
              <a:t> – jak si správně nastavit naše cíle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B9108-AC0B-41AF-99AB-B0454738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84784"/>
            <a:ext cx="8103400" cy="5040559"/>
          </a:xfrm>
        </p:spPr>
        <p:txBody>
          <a:bodyPr>
            <a:normAutofit fontScale="85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 err="1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Vize</a:t>
            </a:r>
            <a:r>
              <a:rPr lang="en-US" sz="2000" b="1" i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</a:t>
            </a:r>
            <a:r>
              <a:rPr lang="en-US" sz="2000" b="1" i="1" dirty="0" err="1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obraz</a:t>
            </a:r>
            <a:r>
              <a:rPr lang="en-US" sz="2000" b="1" i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světa</a:t>
            </a:r>
            <a:r>
              <a:rPr lang="en-US" sz="2000" b="1" i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který</a:t>
            </a:r>
            <a:r>
              <a:rPr lang="en-US" sz="2000" b="1" i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ještě</a:t>
            </a:r>
            <a:r>
              <a:rPr lang="en-US" sz="2000" b="1" i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neexistuje</a:t>
            </a:r>
            <a:r>
              <a:rPr lang="cs-CZ" sz="2000" b="1" i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000" b="1" i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ale my mu </a:t>
            </a:r>
            <a:r>
              <a:rPr lang="en-US" sz="2000" b="1" i="1" dirty="0" err="1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věříme</a:t>
            </a:r>
            <a:r>
              <a:rPr lang="en-US" sz="2000" b="1" i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65121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VIZE VERSUS CÍL</a:t>
            </a:r>
            <a:endParaRPr lang="cs-CZ" sz="2000" b="1" dirty="0">
              <a:solidFill>
                <a:srgbClr val="65121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íl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chci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dosáhnout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 toho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dosáhnu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aké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jsou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překážky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Endorfin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Dopamin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Serotonin, Oxytocin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Úzká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pozornost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27%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lepší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výsledky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ize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versus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procesní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cíle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Cesta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technika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3P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Návyky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spouštěč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akce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odměna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cíle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Specifické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Měřitelné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Akční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Relevantní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Časově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ohraničené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000" i="1" dirty="0">
              <a:latin typeface="+mj-lt"/>
            </a:endParaRP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8AF1752B-42F9-1A4C-B108-CABDC1484628}"/>
              </a:ext>
            </a:extLst>
          </p:cNvPr>
          <p:cNvCxnSpPr>
            <a:cxnSpLocks/>
          </p:cNvCxnSpPr>
          <p:nvPr/>
        </p:nvCxnSpPr>
        <p:spPr>
          <a:xfrm flipV="1">
            <a:off x="5571565" y="2466593"/>
            <a:ext cx="1151967" cy="2706622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4F5AE41-1714-6448-8D7F-B006AA1F06CD}"/>
              </a:ext>
            </a:extLst>
          </p:cNvPr>
          <p:cNvCxnSpPr>
            <a:cxnSpLocks/>
          </p:cNvCxnSpPr>
          <p:nvPr/>
        </p:nvCxnSpPr>
        <p:spPr>
          <a:xfrm>
            <a:off x="6723532" y="2488491"/>
            <a:ext cx="1295983" cy="2662826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14FBBB7-AAB1-4346-A6DA-2B4D9724610A}"/>
              </a:ext>
            </a:extLst>
          </p:cNvPr>
          <p:cNvSpPr txBox="1"/>
          <p:nvPr/>
        </p:nvSpPr>
        <p:spPr>
          <a:xfrm>
            <a:off x="4920005" y="2743423"/>
            <a:ext cx="1338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B2324B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VIZE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B2324B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Celkový cíl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3BEAD7C-F2F7-7741-9C0C-11CACCB0D603}"/>
              </a:ext>
            </a:extLst>
          </p:cNvPr>
          <p:cNvSpPr txBox="1"/>
          <p:nvPr/>
        </p:nvSpPr>
        <p:spPr>
          <a:xfrm>
            <a:off x="7251449" y="2881922"/>
            <a:ext cx="153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B2324B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Procesní cíle</a:t>
            </a:r>
          </a:p>
        </p:txBody>
      </p:sp>
    </p:spTree>
    <p:extLst>
      <p:ext uri="{BB962C8B-B14F-4D97-AF65-F5344CB8AC3E}">
        <p14:creationId xmlns:p14="http://schemas.microsoft.com/office/powerpoint/2010/main" val="4135740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DD77-E45B-E434-DD06-0DDB9844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01" y="980728"/>
            <a:ext cx="8247416" cy="36526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dirty="0"/>
              <a:t>4. Rozhodování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B3A23-B204-317E-40BC-50CF8C1D2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82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5816D-C5FD-44ED-9335-1893FC93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Rozhod</a:t>
            </a:r>
            <a:r>
              <a:rPr lang="cs-CZ" dirty="0"/>
              <a:t>ování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B9108-AC0B-41AF-99AB-B0454738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48" y="1484784"/>
            <a:ext cx="8103400" cy="4980833"/>
          </a:xfrm>
        </p:spPr>
        <p:txBody>
          <a:bodyPr>
            <a:normAutofit fontScale="9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cs-CZ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oMo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fear of m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issing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out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</a:t>
            </a:r>
            <a:r>
              <a:rPr lang="cs-CZ" sz="20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fear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better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</a:t>
            </a:r>
            <a:b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Zahlcení v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elký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výběr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Digitální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exponenciální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nalyzování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Pa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ralýza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Čas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versus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koncentrace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Tipy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rozhodování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Méně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důležité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sledování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TV</a:t>
            </a:r>
          </a:p>
          <a:p>
            <a:pPr marL="609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Středně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důležité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nákup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tiskárny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Vysoce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důležité</a:t>
            </a:r>
            <a:r>
              <a:rPr lang="cs-CZ" sz="19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Richard Florida</a:t>
            </a:r>
          </a:p>
          <a:p>
            <a:pPr marL="324000" lvl="2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 </a:t>
            </a: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budeme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dělat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Kde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budeme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žít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Kdo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náš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partner?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 - </a:t>
            </a:r>
            <a:r>
              <a:rPr lang="en-US" sz="2000" b="1" dirty="0" err="1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rozhodovací</a:t>
            </a:r>
            <a:r>
              <a:rPr lang="en-US" sz="2000" b="1" dirty="0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6512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matice</a:t>
            </a:r>
            <a:endParaRPr lang="en-US" sz="2000" b="1" dirty="0">
              <a:solidFill>
                <a:srgbClr val="65121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553075E-FA52-F24C-B65A-F09849625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44511"/>
            <a:ext cx="3778658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2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602DF-66C3-41EC-984D-E598F93B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65121F"/>
                </a:solidFill>
              </a:rPr>
              <a:t>Rozhodování mezi strategickými možnostmi</a:t>
            </a:r>
            <a:endParaRPr lang="en-US" dirty="0">
              <a:solidFill>
                <a:srgbClr val="65121F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E2E175-00CC-4E12-A5A0-D7D9C634C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32" y="2055627"/>
            <a:ext cx="8534283" cy="2799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dist="38100" dir="2700000" sx="118000" sy="118000" algn="tl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8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07182-F13C-F46A-E3A8-DC592AA06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0845497C-9FA6-F0C5-6175-7D978C8E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en-US" sz="2800" dirty="0"/>
              <a:t>KURZY ODEMYKÁNÍ POTENCIÁLU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2761FAA-4DA5-78D4-F478-68983E155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00" y="1340768"/>
            <a:ext cx="8103400" cy="453851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/>
              <a:t>KURZY PRO DOSPĚLÉ: </a:t>
            </a:r>
          </a:p>
          <a:p>
            <a:r>
              <a:rPr lang="cs-CZ" sz="2200" dirty="0"/>
              <a:t>Odemykání lidského potenciálu</a:t>
            </a:r>
          </a:p>
          <a:p>
            <a:r>
              <a:rPr lang="cs-CZ" sz="2200" dirty="0"/>
              <a:t>Pozitivní </a:t>
            </a:r>
            <a:r>
              <a:rPr lang="cs-CZ" sz="2200" dirty="0" err="1"/>
              <a:t>leadership</a:t>
            </a:r>
            <a:r>
              <a:rPr lang="cs-CZ" sz="2200" dirty="0"/>
              <a:t>: Rozvoj týmů postavený na silných stránkách</a:t>
            </a:r>
          </a:p>
          <a:p>
            <a:r>
              <a:rPr lang="cs-CZ" sz="2200" dirty="0"/>
              <a:t>Neporazitelná mysl </a:t>
            </a:r>
          </a:p>
          <a:p>
            <a:r>
              <a:rPr lang="en-US" sz="2200" dirty="0" err="1"/>
              <a:t>Osobn</a:t>
            </a:r>
            <a:r>
              <a:rPr lang="cs-CZ" sz="2200" dirty="0"/>
              <a:t>í značka (s Josefem Kadlecem)</a:t>
            </a:r>
          </a:p>
          <a:p>
            <a:r>
              <a:rPr lang="cs-CZ" sz="2200" dirty="0"/>
              <a:t>Budování úspěšných týmů (s Pavlem </a:t>
            </a:r>
            <a:r>
              <a:rPr lang="cs-CZ" sz="2200" dirty="0" err="1"/>
              <a:t>Pumprdlou</a:t>
            </a:r>
            <a:r>
              <a:rPr lang="cs-CZ" sz="2200" dirty="0"/>
              <a:t>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KURZ PRO DĚTI A RODIČE:  (Spolu s Katkou Krůtovou)</a:t>
            </a:r>
          </a:p>
          <a:p>
            <a:r>
              <a:rPr lang="cs-CZ" sz="2200" dirty="0"/>
              <a:t>Odemykání dětského potenciálu (9-14 let)</a:t>
            </a:r>
          </a:p>
          <a:p>
            <a:r>
              <a:rPr lang="cs-CZ" sz="2200" dirty="0"/>
              <a:t>Odemykání potenciálu pro středoškoláky (15-19 let)</a:t>
            </a:r>
          </a:p>
          <a:p>
            <a:r>
              <a:rPr lang="cs-CZ" sz="2200" dirty="0"/>
              <a:t>Rozvoj dětského talentu a umění komunikace</a:t>
            </a:r>
          </a:p>
          <a:p>
            <a:r>
              <a:rPr lang="cs-CZ" sz="2200" dirty="0"/>
              <a:t>Rodič jako pozitivní kouč + nově i ONLINE KURZ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sz="2200" b="1" dirty="0"/>
              <a:t>Více na</a:t>
            </a:r>
            <a:r>
              <a:rPr lang="cs-CZ" sz="2200" b="1" dirty="0">
                <a:solidFill>
                  <a:srgbClr val="C00000"/>
                </a:solidFill>
              </a:rPr>
              <a:t>:   </a:t>
            </a:r>
            <a:r>
              <a:rPr lang="cs-CZ" sz="2200" b="1" dirty="0" err="1">
                <a:solidFill>
                  <a:srgbClr val="C00000"/>
                </a:solidFill>
              </a:rPr>
              <a:t>www.janmuhlfeit.com</a:t>
            </a:r>
            <a:r>
              <a:rPr lang="cs-CZ" sz="2200" b="1" dirty="0">
                <a:solidFill>
                  <a:srgbClr val="C00000"/>
                </a:solidFill>
              </a:rPr>
              <a:t>  |  </a:t>
            </a:r>
            <a:r>
              <a:rPr lang="cs-CZ" sz="2200" b="1" dirty="0" err="1">
                <a:solidFill>
                  <a:srgbClr val="C00000"/>
                </a:solidFill>
              </a:rPr>
              <a:t>www.odemykanidetskehopotencialu.cz</a:t>
            </a:r>
            <a:r>
              <a:rPr lang="cs-CZ" sz="2200" b="1" dirty="0">
                <a:solidFill>
                  <a:srgbClr val="C00000"/>
                </a:solidFill>
              </a:rPr>
              <a:t>  </a:t>
            </a:r>
          </a:p>
          <a:p>
            <a:pPr marL="0" indent="0">
              <a:buNone/>
            </a:pPr>
            <a:br>
              <a:rPr lang="cs-CZ" dirty="0"/>
            </a:br>
            <a:endParaRPr lang="cs-CZ" dirty="0"/>
          </a:p>
          <a:p>
            <a:endParaRPr lang="cs-CZ" dirty="0"/>
          </a:p>
        </p:txBody>
      </p:sp>
      <p:pic>
        <p:nvPicPr>
          <p:cNvPr id="19464" name="Picture 13" descr="erb_1_bez pozadi2.tif">
            <a:extLst>
              <a:ext uri="{FF2B5EF4-FFF2-40B4-BE49-F238E27FC236}">
                <a16:creationId xmlns:a16="http://schemas.microsoft.com/office/drawing/2014/main" id="{208CB81F-605D-D81D-49F1-068B0B011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4" y="1170829"/>
            <a:ext cx="89301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EAD77C-D362-7A0A-E91F-CD6E672615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/>
          <a:stretch/>
        </p:blipFill>
        <p:spPr>
          <a:xfrm>
            <a:off x="6611079" y="5237319"/>
            <a:ext cx="2123728" cy="17663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8A95A0C-69A3-0AD3-F7CE-9A1F6A3C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4742"/>
          <a:stretch/>
        </p:blipFill>
        <p:spPr>
          <a:xfrm>
            <a:off x="3707904" y="5263113"/>
            <a:ext cx="2546152" cy="174058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1916A18-A51A-AF27-E8E3-6C18C2F59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9" r="-1"/>
          <a:stretch/>
        </p:blipFill>
        <p:spPr>
          <a:xfrm>
            <a:off x="409193" y="5249067"/>
            <a:ext cx="2925130" cy="176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49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dirty="0"/>
              <a:t>KDO JSEM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3674" r="5500" b="25704"/>
          <a:stretch>
            <a:fillRect/>
          </a:stretch>
        </p:blipFill>
        <p:spPr>
          <a:xfrm>
            <a:off x="7452320" y="1219931"/>
            <a:ext cx="1262640" cy="1590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3156" r="7792" b="11632"/>
          <a:stretch>
            <a:fillRect/>
          </a:stretch>
        </p:blipFill>
        <p:spPr>
          <a:xfrm>
            <a:off x="464478" y="4883134"/>
            <a:ext cx="2133332" cy="1609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67AA7EC-682A-FC4F-8338-E84028E60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98" y="2253243"/>
            <a:ext cx="1643846" cy="1114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73D97E-DAAA-5F63-4D86-102BF0C197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r="5784" b="3732"/>
          <a:stretch>
            <a:fillRect/>
          </a:stretch>
        </p:blipFill>
        <p:spPr>
          <a:xfrm>
            <a:off x="7097760" y="3549983"/>
            <a:ext cx="1971760" cy="15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ázek 1">
            <a:extLst>
              <a:ext uri="{FF2B5EF4-FFF2-40B4-BE49-F238E27FC236}">
                <a16:creationId xmlns:a16="http://schemas.microsoft.com/office/drawing/2014/main" id="{0694B25C-FE11-D798-07EF-1B603DD7B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76" y="3499597"/>
            <a:ext cx="882938" cy="8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B9170015-0338-D841-A492-06C337238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040" y="1586378"/>
            <a:ext cx="7311312" cy="3458397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cs-CZ" sz="1700" dirty="0"/>
              <a:t>22 let </a:t>
            </a:r>
            <a:r>
              <a:rPr lang="cs-CZ" sz="1700" b="1" dirty="0"/>
              <a:t>Microsoft,</a:t>
            </a:r>
            <a:r>
              <a:rPr lang="cs-CZ" sz="1700" dirty="0"/>
              <a:t> 15 let ve vedení, naposledy </a:t>
            </a:r>
            <a:r>
              <a:rPr lang="cs-CZ" sz="1700" dirty="0" err="1"/>
              <a:t>Chairman</a:t>
            </a:r>
            <a:r>
              <a:rPr lang="cs-CZ" sz="1700" dirty="0"/>
              <a:t> </a:t>
            </a:r>
            <a:r>
              <a:rPr lang="cs-CZ" sz="1700" dirty="0" err="1"/>
              <a:t>Europe</a:t>
            </a:r>
            <a:endParaRPr lang="cs-CZ" sz="1700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cs-CZ" sz="1700" b="1" dirty="0" err="1"/>
              <a:t>Přednáš</a:t>
            </a:r>
            <a:r>
              <a:rPr lang="en-US" sz="1700" b="1" dirty="0" err="1"/>
              <a:t>ky</a:t>
            </a:r>
            <a:r>
              <a:rPr lang="cs-CZ" sz="1700" b="1" dirty="0"/>
              <a:t>: </a:t>
            </a:r>
            <a:r>
              <a:rPr lang="cs-CZ" sz="1700" dirty="0"/>
              <a:t>Harvard, INSEAD, </a:t>
            </a:r>
            <a:r>
              <a:rPr lang="en-US" sz="1700" dirty="0" err="1"/>
              <a:t>Standford</a:t>
            </a:r>
            <a:r>
              <a:rPr lang="cs-CZ" sz="1700" dirty="0"/>
              <a:t>, </a:t>
            </a:r>
            <a:r>
              <a:rPr lang="en-US" sz="1700" dirty="0"/>
              <a:t>Luxembourg BS</a:t>
            </a:r>
            <a:r>
              <a:rPr lang="cs-CZ" sz="1700" dirty="0"/>
              <a:t>, MIT</a:t>
            </a:r>
            <a:r>
              <a:rPr lang="en-US" sz="1700" dirty="0"/>
              <a:t>, Cambridge</a:t>
            </a:r>
            <a:endParaRPr lang="cs-CZ" sz="1700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cs-CZ" sz="1700" b="1" dirty="0"/>
              <a:t>Koučuji: </a:t>
            </a:r>
            <a:r>
              <a:rPr lang="en-US" sz="1700" b="1" dirty="0"/>
              <a:t>top </a:t>
            </a:r>
            <a:r>
              <a:rPr lang="cs-CZ" sz="1700" dirty="0"/>
              <a:t>manažery, </a:t>
            </a:r>
            <a:r>
              <a:rPr lang="en-US" sz="1700" dirty="0" err="1"/>
              <a:t>vrcholov</a:t>
            </a:r>
            <a:r>
              <a:rPr lang="cs-CZ" sz="1700" dirty="0" err="1"/>
              <a:t>é</a:t>
            </a:r>
            <a:r>
              <a:rPr lang="cs-CZ" sz="1700" dirty="0"/>
              <a:t> sportovce, umělce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cs-CZ" sz="1700" b="1" dirty="0"/>
              <a:t>Školím: </a:t>
            </a:r>
            <a:r>
              <a:rPr lang="cs-CZ" sz="1700" dirty="0"/>
              <a:t>Firmy, organizace a jednotlivce po celém světě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cs-CZ" sz="1700" b="1" dirty="0"/>
              <a:t>Poradce: W</a:t>
            </a:r>
            <a:r>
              <a:rPr lang="cs-CZ" sz="1700" dirty="0"/>
              <a:t>EF, OECD, EK, </a:t>
            </a:r>
            <a:r>
              <a:rPr lang="cs-CZ" sz="1700" dirty="0" err="1"/>
              <a:t>Atlantic</a:t>
            </a:r>
            <a:r>
              <a:rPr lang="cs-CZ" sz="1700" dirty="0"/>
              <a:t> </a:t>
            </a:r>
            <a:r>
              <a:rPr lang="cs-CZ" sz="1700" dirty="0" err="1"/>
              <a:t>Bridge</a:t>
            </a:r>
            <a:endParaRPr lang="cs-CZ" sz="1700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cs-CZ" sz="1700" b="1" dirty="0"/>
              <a:t>Rozhovory: </a:t>
            </a:r>
            <a:r>
              <a:rPr lang="cs-CZ" sz="1700" dirty="0"/>
              <a:t>CNN, </a:t>
            </a:r>
            <a:r>
              <a:rPr lang="cs-CZ" sz="1700" dirty="0" err="1"/>
              <a:t>Bloomberg</a:t>
            </a:r>
            <a:r>
              <a:rPr lang="cs-CZ" sz="1700" dirty="0"/>
              <a:t>, CNBC, New York </a:t>
            </a:r>
            <a:r>
              <a:rPr lang="cs-CZ" sz="1700" dirty="0" err="1"/>
              <a:t>Times</a:t>
            </a:r>
            <a:r>
              <a:rPr lang="cs-CZ" sz="1700" dirty="0"/>
              <a:t>,</a:t>
            </a:r>
            <a:br>
              <a:rPr lang="cs-CZ" sz="1700" dirty="0"/>
            </a:br>
            <a:r>
              <a:rPr lang="cs-CZ" sz="1700" dirty="0"/>
              <a:t>Washington Post, La Tribune, WSJ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cs-CZ" sz="1700" dirty="0"/>
              <a:t>Pořad </a:t>
            </a:r>
            <a:r>
              <a:rPr lang="cs-CZ" sz="1700" b="1" dirty="0"/>
              <a:t>Tipy Frekvence 1 pro chytré rodiče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cs-CZ" sz="1700" dirty="0"/>
              <a:t>Pořad na rádiu ZET </a:t>
            </a:r>
            <a:r>
              <a:rPr lang="cs-CZ" sz="1700" b="1" dirty="0"/>
              <a:t>Myšlení 1. ligy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cs-CZ" sz="1700" dirty="0"/>
              <a:t>Autor bestselleru: </a:t>
            </a:r>
            <a:r>
              <a:rPr lang="en-US" sz="1700" b="1" i="1" dirty="0"/>
              <a:t>The Positive Leader , Pearson - FT Series</a:t>
            </a:r>
            <a:endParaRPr lang="cs-CZ" sz="1700" b="1" i="1" dirty="0"/>
          </a:p>
          <a:p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782A99-1FFC-0ABF-65CE-467797702F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32832"/>
            <a:ext cx="1872208" cy="1759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59853-A56E-EF9B-F569-24AD9C823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8340" y="4738707"/>
            <a:ext cx="1872209" cy="1759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641304-5032-D7B0-5783-3D134128CA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6849" y="5196351"/>
            <a:ext cx="1738603" cy="11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97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659A2-C6AA-396A-6ED2-99E2266AC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766C-6695-D0CD-A61B-36B28DAFE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MOJE MOTO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B7E81-6FF9-F399-82D7-945F40908BAB}"/>
              </a:ext>
            </a:extLst>
          </p:cNvPr>
          <p:cNvSpPr txBox="1"/>
          <p:nvPr/>
        </p:nvSpPr>
        <p:spPr>
          <a:xfrm>
            <a:off x="1240028" y="2787076"/>
            <a:ext cx="3571900" cy="3611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jan@muhlfeit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janmuhlfeit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linkedin.com/in/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muhlfeit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 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Mühlfeit</a:t>
            </a:r>
            <a:endParaRPr kumimoji="0" lang="cs-CZ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janmuhlfeit.com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janmuhlfeit_official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 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Mühlfeit</a:t>
            </a:r>
            <a:endParaRPr kumimoji="0" lang="cs-CZ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unnamed (1).png">
            <a:extLst>
              <a:ext uri="{FF2B5EF4-FFF2-40B4-BE49-F238E27FC236}">
                <a16:creationId xmlns:a16="http://schemas.microsoft.com/office/drawing/2014/main" id="{F178A423-9EE9-1BBE-8D1B-98E0D1F1699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25854" y="4622200"/>
            <a:ext cx="396000" cy="396000"/>
          </a:xfrm>
          <a:prstGeom prst="rect">
            <a:avLst/>
          </a:prstGeom>
        </p:spPr>
      </p:pic>
      <p:pic>
        <p:nvPicPr>
          <p:cNvPr id="7" name="Picture 6" descr="unnamed (2).png">
            <a:extLst>
              <a:ext uri="{FF2B5EF4-FFF2-40B4-BE49-F238E27FC236}">
                <a16:creationId xmlns:a16="http://schemas.microsoft.com/office/drawing/2014/main" id="{721BF5E5-BF42-94A6-C7B5-57AD762A835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625854" y="4160944"/>
            <a:ext cx="396000" cy="396000"/>
          </a:xfrm>
          <a:prstGeom prst="rect">
            <a:avLst/>
          </a:prstGeom>
        </p:spPr>
      </p:pic>
      <p:pic>
        <p:nvPicPr>
          <p:cNvPr id="8" name="Picture 7" descr="unnamed (3).png">
            <a:extLst>
              <a:ext uri="{FF2B5EF4-FFF2-40B4-BE49-F238E27FC236}">
                <a16:creationId xmlns:a16="http://schemas.microsoft.com/office/drawing/2014/main" id="{B906489F-14CB-1FB6-B711-2BAE5E423FF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625854" y="3660878"/>
            <a:ext cx="396000" cy="396000"/>
          </a:xfrm>
          <a:prstGeom prst="rect">
            <a:avLst/>
          </a:prstGeom>
        </p:spPr>
      </p:pic>
      <p:pic>
        <p:nvPicPr>
          <p:cNvPr id="9" name="Picture 8" descr="unnamed.png">
            <a:extLst>
              <a:ext uri="{FF2B5EF4-FFF2-40B4-BE49-F238E27FC236}">
                <a16:creationId xmlns:a16="http://schemas.microsoft.com/office/drawing/2014/main" id="{7CCA3627-25A6-6B0B-9C57-FE726B70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11560" y="2732184"/>
            <a:ext cx="396000" cy="396000"/>
          </a:xfrm>
          <a:prstGeom prst="rect">
            <a:avLst/>
          </a:prstGeom>
        </p:spPr>
      </p:pic>
      <p:pic>
        <p:nvPicPr>
          <p:cNvPr id="10" name="Picture 9" descr="tw.png">
            <a:extLst>
              <a:ext uri="{FF2B5EF4-FFF2-40B4-BE49-F238E27FC236}">
                <a16:creationId xmlns:a16="http://schemas.microsoft.com/office/drawing/2014/main" id="{A720BF5C-0695-3550-6E6D-73263D0D1A74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611560" y="3193440"/>
            <a:ext cx="396000" cy="39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8D2B2F-8C5F-7C50-8880-42BBBBEBFBC2}"/>
              </a:ext>
            </a:extLst>
          </p:cNvPr>
          <p:cNvSpPr txBox="1"/>
          <p:nvPr/>
        </p:nvSpPr>
        <p:spPr>
          <a:xfrm>
            <a:off x="395536" y="1278247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cs-CZ" sz="2400" b="0" i="1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Svět je plný kopií, ALE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….”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80492-3DED-EEB3-D1FC-A8C8115C1765}"/>
              </a:ext>
            </a:extLst>
          </p:cNvPr>
          <p:cNvSpPr txBox="1"/>
          <p:nvPr/>
        </p:nvSpPr>
        <p:spPr>
          <a:xfrm>
            <a:off x="589714" y="2155888"/>
            <a:ext cx="151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KONTAKTY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D160C-B349-402F-645D-28736876B6B7}"/>
              </a:ext>
            </a:extLst>
          </p:cNvPr>
          <p:cNvSpPr/>
          <p:nvPr/>
        </p:nvSpPr>
        <p:spPr>
          <a:xfrm>
            <a:off x="395536" y="1916831"/>
            <a:ext cx="4451817" cy="4392489"/>
          </a:xfrm>
          <a:prstGeom prst="rect">
            <a:avLst/>
          </a:prstGeom>
          <a:noFill/>
          <a:ln>
            <a:solidFill>
              <a:srgbClr val="651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6D52B3-E960-220D-AF68-DC2B95E5F2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00" y="4185769"/>
            <a:ext cx="3143715" cy="208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3272F6-A3C5-CAD2-69CE-C1DED5BCDC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1631" y="1388345"/>
            <a:ext cx="2298652" cy="2668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5391D4-75B9-B5E9-3A72-BE19A570C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714" y="5165542"/>
            <a:ext cx="474577" cy="512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DAB67A-AA1C-ED96-25F9-3F701E1F5C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725" y="5703885"/>
            <a:ext cx="474577" cy="5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4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DD77-E45B-E434-DD06-0DDB9844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B3A23-B204-317E-40BC-50CF8C1D2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48" y="1340768"/>
            <a:ext cx="8103400" cy="4538517"/>
          </a:xfrm>
        </p:spPr>
        <p:txBody>
          <a:bodyPr/>
          <a:lstStyle/>
          <a:p>
            <a:r>
              <a:rPr lang="en-US" sz="3600" dirty="0"/>
              <a:t>1. </a:t>
            </a:r>
            <a:r>
              <a:rPr lang="en-US" sz="3600" dirty="0" err="1"/>
              <a:t>Sebepozn</a:t>
            </a:r>
            <a:r>
              <a:rPr lang="cs-CZ" sz="3600" dirty="0" err="1"/>
              <a:t>ání</a:t>
            </a:r>
            <a:endParaRPr lang="cs-CZ" sz="3600" dirty="0"/>
          </a:p>
          <a:p>
            <a:r>
              <a:rPr lang="cs-CZ" sz="3600" dirty="0"/>
              <a:t>2. Mentální odolnost</a:t>
            </a:r>
          </a:p>
          <a:p>
            <a:r>
              <a:rPr lang="cs-CZ" sz="3600" dirty="0"/>
              <a:t>3. Smysl života</a:t>
            </a:r>
          </a:p>
          <a:p>
            <a:r>
              <a:rPr lang="cs-CZ" sz="3600" dirty="0"/>
              <a:t>4. Rozhodování</a:t>
            </a:r>
          </a:p>
        </p:txBody>
      </p:sp>
    </p:spTree>
    <p:extLst>
      <p:ext uri="{BB962C8B-B14F-4D97-AF65-F5344CB8AC3E}">
        <p14:creationId xmlns:p14="http://schemas.microsoft.com/office/powerpoint/2010/main" val="365193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DD77-E45B-E434-DD06-0DDB9844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/>
              <a:t>1. Sebepozn</a:t>
            </a:r>
            <a:r>
              <a:rPr lang="cs-CZ" sz="2800"/>
              <a:t>ání</a:t>
            </a:r>
            <a:endParaRPr lang="cs-CZ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B3A23-B204-317E-40BC-50CF8C1D2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98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9BADD2-FF31-029D-BF1B-11D2A4BB8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1F1915-E076-48EB-BB4A-EE9808EB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F90FA3E-29C5-4FF4-8E7C-F402393C4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9143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21EFF75-981B-45D2-8F70-7BCFA2709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489" y="638175"/>
            <a:ext cx="277557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B3C05-08D7-61D4-570E-98B06AF5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62" y="1656292"/>
            <a:ext cx="2462661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CO SE   M</a:t>
            </a:r>
            <a:r>
              <a:rPr lang="cs-CZ" dirty="0" err="1">
                <a:solidFill>
                  <a:srgbClr val="FFFFFF"/>
                </a:solidFill>
              </a:rPr>
              <a:t>ůžEte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NAUčit</a:t>
            </a:r>
            <a:r>
              <a:rPr lang="cs-CZ" dirty="0">
                <a:solidFill>
                  <a:srgbClr val="FFFFFF"/>
                </a:solidFill>
              </a:rPr>
              <a:t> od BATOLETE </a:t>
            </a:r>
            <a:r>
              <a:rPr lang="en-US" dirty="0">
                <a:solidFill>
                  <a:srgbClr val="FFFFFF"/>
                </a:solidFill>
              </a:rPr>
              <a:t> ? </a:t>
            </a:r>
            <a:r>
              <a:rPr lang="en-US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A baby standing on a wood floor&#10;&#10;AI-generated content may be incorrect.">
            <a:extLst>
              <a:ext uri="{FF2B5EF4-FFF2-40B4-BE49-F238E27FC236}">
                <a16:creationId xmlns:a16="http://schemas.microsoft.com/office/drawing/2014/main" id="{DC676E61-CA63-B25F-06D8-696E6232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51" r="14652" b="3"/>
          <a:stretch>
            <a:fillRect/>
          </a:stretch>
        </p:blipFill>
        <p:spPr>
          <a:xfrm>
            <a:off x="3182843" y="638175"/>
            <a:ext cx="2777158" cy="5762625"/>
          </a:xfrm>
          <a:prstGeom prst="rect">
            <a:avLst/>
          </a:prstGeom>
        </p:spPr>
      </p:pic>
      <p:pic>
        <p:nvPicPr>
          <p:cNvPr id="7" name="Content Placeholder 6" descr="A baby sitting on the floor&#10;&#10;AI-generated content may be incorrect.">
            <a:extLst>
              <a:ext uri="{FF2B5EF4-FFF2-40B4-BE49-F238E27FC236}">
                <a16:creationId xmlns:a16="http://schemas.microsoft.com/office/drawing/2014/main" id="{B047D545-24C1-3995-11EF-2755926EA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5960" r="11843" b="3"/>
          <a:stretch>
            <a:fillRect/>
          </a:stretch>
        </p:blipFill>
        <p:spPr>
          <a:xfrm>
            <a:off x="6027180" y="638175"/>
            <a:ext cx="2777157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00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889A21-C812-1142-E819-90E17BBBF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>
              <a:defRPr/>
            </a:pPr>
            <a:endParaRPr lang="en-US" sz="2531" kern="0">
              <a:solidFill>
                <a:prstClr val="white"/>
              </a:solidFill>
              <a:latin typeface="Gill Sans MT" panose="020B0502020104020203"/>
              <a:sym typeface="Avenir Next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111A3D-43F3-ED80-6B4E-73B89435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877" y="107507"/>
            <a:ext cx="3726367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 je </a:t>
            </a:r>
            <a:r>
              <a:rPr lang="en-US" dirty="0" err="1">
                <a:solidFill>
                  <a:schemeClr val="tx2"/>
                </a:solidFill>
              </a:rPr>
              <a:t>MYElin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4204358" cy="949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10751" hangingPunct="0">
              <a:defRPr/>
            </a:pPr>
            <a:endParaRPr lang="en-US" sz="2531" kern="0">
              <a:solidFill>
                <a:prstClr val="white"/>
              </a:solidFill>
              <a:latin typeface="Gill Sans MT" panose="020B0502020104020203"/>
              <a:sym typeface="Avenir Next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8239" y="457200"/>
            <a:ext cx="4200005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10751" hangingPunct="0">
              <a:defRPr/>
            </a:pPr>
            <a:endParaRPr lang="en-US" sz="2531" kern="0">
              <a:solidFill>
                <a:prstClr val="white"/>
              </a:solidFill>
              <a:latin typeface="Gill Sans MT" panose="020B0502020104020203"/>
              <a:sym typeface="Avenir Next Medium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3" y="614407"/>
            <a:ext cx="4207475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10751" hangingPunct="0">
              <a:defRPr/>
            </a:pPr>
            <a:endParaRPr lang="en-US" sz="2531" kern="0">
              <a:solidFill>
                <a:prstClr val="white"/>
              </a:solidFill>
              <a:latin typeface="Gill Sans MT" panose="020B0502020104020203"/>
              <a:sym typeface="Avenir Next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9E68B-FDF6-A8C7-4737-6BE47587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5" y="1009396"/>
            <a:ext cx="3505869" cy="12407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6E5F5-1E0E-2CA3-ACB7-E46C2C1C5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318" y="2318791"/>
            <a:ext cx="3710415" cy="432872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984" dirty="0"/>
          </a:p>
          <a:p>
            <a:pPr>
              <a:lnSpc>
                <a:spcPct val="90000"/>
              </a:lnSpc>
            </a:pPr>
            <a:r>
              <a:rPr lang="en-US" sz="1617" b="1" dirty="0"/>
              <a:t>Co je </a:t>
            </a:r>
            <a:r>
              <a:rPr lang="en-US" sz="1617" b="1" dirty="0" err="1"/>
              <a:t>myelinizace</a:t>
            </a:r>
            <a:r>
              <a:rPr lang="en-US" sz="1617" b="1" dirty="0"/>
              <a:t> a </a:t>
            </a:r>
            <a:r>
              <a:rPr lang="en-US" sz="1617" b="1" dirty="0" err="1"/>
              <a:t>proč</a:t>
            </a:r>
            <a:r>
              <a:rPr lang="en-US" sz="1617" b="1" dirty="0"/>
              <a:t> je </a:t>
            </a:r>
            <a:r>
              <a:rPr lang="en-US" sz="1617" b="1" dirty="0" err="1"/>
              <a:t>důležitá</a:t>
            </a:r>
            <a:r>
              <a:rPr lang="en-US" sz="1617" b="1" dirty="0"/>
              <a:t> </a:t>
            </a:r>
            <a:r>
              <a:rPr lang="en-US" sz="1617" b="1" dirty="0" err="1"/>
              <a:t>na</a:t>
            </a:r>
            <a:r>
              <a:rPr lang="en-US" sz="1617" b="1" dirty="0"/>
              <a:t> </a:t>
            </a:r>
            <a:r>
              <a:rPr lang="cs-CZ" sz="1617" b="1" dirty="0"/>
              <a:t>výkon</a:t>
            </a:r>
            <a:r>
              <a:rPr lang="en-US" sz="1617" b="1" dirty="0"/>
              <a:t>?</a:t>
            </a:r>
          </a:p>
          <a:p>
            <a:pPr>
              <a:lnSpc>
                <a:spcPct val="90000"/>
              </a:lnSpc>
            </a:pPr>
            <a:r>
              <a:rPr lang="en-US" sz="1617" dirty="0"/>
              <a:t>• </a:t>
            </a:r>
            <a:r>
              <a:rPr lang="en-US" sz="1617" dirty="0" err="1"/>
              <a:t>Myelinizace</a:t>
            </a:r>
            <a:r>
              <a:rPr lang="en-US" sz="1617" dirty="0"/>
              <a:t> je </a:t>
            </a:r>
            <a:r>
              <a:rPr lang="en-US" sz="1617" dirty="0" err="1"/>
              <a:t>proces</a:t>
            </a:r>
            <a:r>
              <a:rPr lang="en-US" sz="1617" dirty="0"/>
              <a:t>, </a:t>
            </a:r>
            <a:r>
              <a:rPr lang="en-US" sz="1617" dirty="0" err="1"/>
              <a:t>při</a:t>
            </a:r>
            <a:r>
              <a:rPr lang="en-US" sz="1617" dirty="0"/>
              <a:t> </a:t>
            </a:r>
            <a:r>
              <a:rPr lang="en-US" sz="1617" dirty="0" err="1"/>
              <a:t>kterém</a:t>
            </a:r>
            <a:r>
              <a:rPr lang="en-US" sz="1617" dirty="0"/>
              <a:t> se </a:t>
            </a:r>
            <a:r>
              <a:rPr lang="en-US" sz="1617" dirty="0" err="1"/>
              <a:t>vytváří</a:t>
            </a:r>
            <a:r>
              <a:rPr lang="en-US" sz="1617" dirty="0"/>
              <a:t> </a:t>
            </a:r>
            <a:r>
              <a:rPr lang="en-US" sz="1617" dirty="0" err="1"/>
              <a:t>myelinový</a:t>
            </a:r>
            <a:r>
              <a:rPr lang="en-US" sz="1617" dirty="0"/>
              <a:t> </a:t>
            </a:r>
            <a:r>
              <a:rPr lang="en-US" sz="1617" dirty="0" err="1"/>
              <a:t>obal</a:t>
            </a:r>
            <a:r>
              <a:rPr lang="en-US" sz="1617" dirty="0"/>
              <a:t> </a:t>
            </a:r>
            <a:r>
              <a:rPr lang="en-US" sz="1617" dirty="0" err="1"/>
              <a:t>kolem</a:t>
            </a:r>
            <a:r>
              <a:rPr lang="en-US" sz="1617" dirty="0"/>
              <a:t> </a:t>
            </a:r>
            <a:r>
              <a:rPr lang="en-US" sz="1617" dirty="0" err="1"/>
              <a:t>nervových</a:t>
            </a:r>
            <a:r>
              <a:rPr lang="en-US" sz="1617" dirty="0"/>
              <a:t> </a:t>
            </a:r>
            <a:r>
              <a:rPr lang="en-US" sz="1617" dirty="0" err="1"/>
              <a:t>vláken</a:t>
            </a:r>
            <a:r>
              <a:rPr lang="en-US" sz="1617" dirty="0"/>
              <a:t> (</a:t>
            </a:r>
            <a:r>
              <a:rPr lang="en-US" sz="1617" dirty="0" err="1"/>
              <a:t>axonů</a:t>
            </a:r>
            <a:r>
              <a:rPr lang="en-US" sz="1617" dirty="0"/>
              <a:t>) v </a:t>
            </a:r>
            <a:r>
              <a:rPr lang="en-US" sz="1617" dirty="0" err="1"/>
              <a:t>mozku</a:t>
            </a:r>
            <a:r>
              <a:rPr lang="en-US" sz="1617" dirty="0"/>
              <a:t> a </a:t>
            </a:r>
            <a:r>
              <a:rPr lang="en-US" sz="1617" dirty="0" err="1"/>
              <a:t>nervovém</a:t>
            </a:r>
            <a:r>
              <a:rPr lang="en-US" sz="1617" dirty="0"/>
              <a:t> </a:t>
            </a:r>
            <a:r>
              <a:rPr lang="en-US" sz="1617" dirty="0" err="1"/>
              <a:t>systému</a:t>
            </a:r>
            <a:r>
              <a:rPr lang="en-US" sz="1617" dirty="0"/>
              <a:t>. </a:t>
            </a:r>
            <a:r>
              <a:rPr lang="en-US" sz="1617" dirty="0" err="1"/>
              <a:t>Tento</a:t>
            </a:r>
            <a:r>
              <a:rPr lang="en-US" sz="1617" dirty="0"/>
              <a:t> </a:t>
            </a:r>
            <a:r>
              <a:rPr lang="en-US" sz="1617" dirty="0" err="1"/>
              <a:t>proces</a:t>
            </a:r>
            <a:r>
              <a:rPr lang="en-US" sz="1617" dirty="0"/>
              <a:t> </a:t>
            </a:r>
            <a:r>
              <a:rPr lang="en-US" sz="1617" dirty="0" err="1"/>
              <a:t>umožňuje</a:t>
            </a:r>
            <a:r>
              <a:rPr lang="en-US" sz="1617" dirty="0"/>
              <a:t> </a:t>
            </a:r>
            <a:r>
              <a:rPr lang="en-US" sz="1617" dirty="0" err="1"/>
              <a:t>rychlejší</a:t>
            </a:r>
            <a:r>
              <a:rPr lang="en-US" sz="1617" dirty="0"/>
              <a:t> a </a:t>
            </a:r>
            <a:r>
              <a:rPr lang="en-US" sz="1617" dirty="0" err="1"/>
              <a:t>efektivnější</a:t>
            </a:r>
            <a:r>
              <a:rPr lang="en-US" sz="1617" dirty="0"/>
              <a:t> </a:t>
            </a:r>
            <a:r>
              <a:rPr lang="en-US" sz="1617" dirty="0" err="1"/>
              <a:t>přenos</a:t>
            </a:r>
            <a:r>
              <a:rPr lang="en-US" sz="1617" dirty="0"/>
              <a:t> </a:t>
            </a:r>
            <a:r>
              <a:rPr lang="en-US" sz="1617" dirty="0" err="1"/>
              <a:t>nervových</a:t>
            </a:r>
            <a:r>
              <a:rPr lang="en-US" sz="1617" dirty="0"/>
              <a:t> </a:t>
            </a:r>
            <a:r>
              <a:rPr lang="en-US" sz="1617" dirty="0" err="1"/>
              <a:t>signálů</a:t>
            </a:r>
            <a:r>
              <a:rPr lang="en-US" sz="1617" dirty="0"/>
              <a:t>.</a:t>
            </a:r>
          </a:p>
          <a:p>
            <a:pPr>
              <a:lnSpc>
                <a:spcPct val="90000"/>
              </a:lnSpc>
            </a:pPr>
            <a:endParaRPr lang="en-US" sz="1617" dirty="0"/>
          </a:p>
          <a:p>
            <a:pPr>
              <a:lnSpc>
                <a:spcPct val="90000"/>
              </a:lnSpc>
            </a:pPr>
            <a:r>
              <a:rPr lang="en-US" sz="1617" dirty="0"/>
              <a:t>• </a:t>
            </a:r>
            <a:r>
              <a:rPr lang="en-US" sz="1617" b="1" dirty="0"/>
              <a:t>Pro </a:t>
            </a:r>
            <a:r>
              <a:rPr lang="cs-CZ" sz="1617" b="1" dirty="0"/>
              <a:t>výkon je </a:t>
            </a:r>
            <a:r>
              <a:rPr lang="cs-CZ" sz="1617" b="1" dirty="0" err="1"/>
              <a:t>mzeliniyacce</a:t>
            </a:r>
            <a:r>
              <a:rPr lang="cs-CZ" sz="1617" b="1" dirty="0"/>
              <a:t> </a:t>
            </a:r>
            <a:r>
              <a:rPr lang="en-US" sz="1617" b="1" dirty="0" err="1"/>
              <a:t>klíčová</a:t>
            </a:r>
            <a:r>
              <a:rPr lang="en-US" sz="1617" b="1" dirty="0"/>
              <a:t>, </a:t>
            </a:r>
            <a:r>
              <a:rPr lang="en-US" sz="1617" b="1" dirty="0" err="1"/>
              <a:t>protože</a:t>
            </a:r>
            <a:r>
              <a:rPr lang="en-US" sz="1617" b="1" dirty="0"/>
              <a:t> </a:t>
            </a:r>
            <a:r>
              <a:rPr lang="en-US" sz="1617" b="1" dirty="0" err="1"/>
              <a:t>ovlivňuje</a:t>
            </a:r>
            <a:r>
              <a:rPr lang="en-US" sz="1617" b="1" dirty="0"/>
              <a:t>:</a:t>
            </a:r>
          </a:p>
          <a:p>
            <a:pPr>
              <a:lnSpc>
                <a:spcPct val="90000"/>
              </a:lnSpc>
            </a:pPr>
            <a:r>
              <a:rPr lang="en-US" sz="1617" dirty="0"/>
              <a:t>• </a:t>
            </a:r>
            <a:r>
              <a:rPr lang="en-US" sz="1617" dirty="0" err="1"/>
              <a:t>Rychlost</a:t>
            </a:r>
            <a:r>
              <a:rPr lang="en-US" sz="1617" dirty="0"/>
              <a:t> </a:t>
            </a:r>
            <a:r>
              <a:rPr lang="en-US" sz="1617" dirty="0" err="1"/>
              <a:t>reakcí</a:t>
            </a:r>
            <a:r>
              <a:rPr lang="en-US" sz="1617" dirty="0"/>
              <a:t> (</a:t>
            </a:r>
            <a:r>
              <a:rPr lang="en-US" sz="1617" dirty="0" err="1"/>
              <a:t>např</a:t>
            </a:r>
            <a:r>
              <a:rPr lang="en-US" sz="1617" dirty="0"/>
              <a:t>. </a:t>
            </a:r>
            <a:r>
              <a:rPr lang="en-US" sz="1617" dirty="0" err="1"/>
              <a:t>při</a:t>
            </a:r>
            <a:r>
              <a:rPr lang="en-US" sz="1617" dirty="0"/>
              <a:t> </a:t>
            </a:r>
            <a:r>
              <a:rPr lang="en-US" sz="1617" dirty="0" err="1"/>
              <a:t>zachycení</a:t>
            </a:r>
            <a:r>
              <a:rPr lang="en-US" sz="1617" dirty="0"/>
              <a:t> </a:t>
            </a:r>
            <a:r>
              <a:rPr lang="en-US" sz="1617" dirty="0" err="1"/>
              <a:t>míče</a:t>
            </a:r>
            <a:r>
              <a:rPr lang="en-US" sz="1617" dirty="0"/>
              <a:t> </a:t>
            </a:r>
            <a:r>
              <a:rPr lang="en-US" sz="1617" dirty="0" err="1"/>
              <a:t>nebo</a:t>
            </a:r>
            <a:r>
              <a:rPr lang="en-US" sz="1617" dirty="0"/>
              <a:t> </a:t>
            </a:r>
            <a:r>
              <a:rPr lang="en-US" sz="1617" dirty="0" err="1"/>
              <a:t>při</a:t>
            </a:r>
            <a:r>
              <a:rPr lang="en-US" sz="1617" dirty="0"/>
              <a:t> </a:t>
            </a:r>
            <a:r>
              <a:rPr lang="en-US" sz="1617" dirty="0" err="1"/>
              <a:t>rozhodování</a:t>
            </a:r>
            <a:r>
              <a:rPr lang="en-US" sz="1617" dirty="0"/>
              <a:t> </a:t>
            </a:r>
            <a:r>
              <a:rPr lang="en-US" sz="1617" dirty="0" err="1"/>
              <a:t>na</a:t>
            </a:r>
            <a:r>
              <a:rPr lang="en-US" sz="1617" dirty="0"/>
              <a:t> </a:t>
            </a:r>
            <a:r>
              <a:rPr lang="en-US" sz="1617" dirty="0" err="1"/>
              <a:t>hřišti</a:t>
            </a:r>
            <a:r>
              <a:rPr lang="en-US" sz="1617" dirty="0"/>
              <a:t>).</a:t>
            </a:r>
          </a:p>
          <a:p>
            <a:pPr>
              <a:lnSpc>
                <a:spcPct val="90000"/>
              </a:lnSpc>
            </a:pPr>
            <a:r>
              <a:rPr lang="en-US" sz="1617" dirty="0"/>
              <a:t>• </a:t>
            </a:r>
            <a:r>
              <a:rPr lang="en-US" sz="1617" dirty="0" err="1"/>
              <a:t>Koordinaci</a:t>
            </a:r>
            <a:r>
              <a:rPr lang="en-US" sz="1617" dirty="0"/>
              <a:t> </a:t>
            </a:r>
            <a:r>
              <a:rPr lang="en-US" sz="1617" dirty="0" err="1"/>
              <a:t>pohybů</a:t>
            </a:r>
            <a:r>
              <a:rPr lang="en-US" sz="1617" dirty="0"/>
              <a:t> (</a:t>
            </a:r>
            <a:r>
              <a:rPr lang="en-US" sz="1617" dirty="0" err="1"/>
              <a:t>díky</a:t>
            </a:r>
            <a:r>
              <a:rPr lang="en-US" sz="1617" dirty="0"/>
              <a:t> </a:t>
            </a:r>
            <a:r>
              <a:rPr lang="en-US" sz="1617" dirty="0" err="1"/>
              <a:t>plynulému</a:t>
            </a:r>
            <a:r>
              <a:rPr lang="en-US" sz="1617" dirty="0"/>
              <a:t> </a:t>
            </a:r>
            <a:r>
              <a:rPr lang="en-US" sz="1617" dirty="0" err="1"/>
              <a:t>přenosu</a:t>
            </a:r>
            <a:r>
              <a:rPr lang="en-US" sz="1617" dirty="0"/>
              <a:t> </a:t>
            </a:r>
            <a:r>
              <a:rPr lang="en-US" sz="1617" dirty="0" err="1"/>
              <a:t>signálů</a:t>
            </a:r>
            <a:r>
              <a:rPr lang="en-US" sz="1617" dirty="0"/>
              <a:t> </a:t>
            </a:r>
            <a:r>
              <a:rPr lang="en-US" sz="1617" dirty="0" err="1"/>
              <a:t>mezi</a:t>
            </a:r>
            <a:r>
              <a:rPr lang="en-US" sz="1617" dirty="0"/>
              <a:t> </a:t>
            </a:r>
            <a:r>
              <a:rPr lang="en-US" sz="1617" dirty="0" err="1"/>
              <a:t>mozkem</a:t>
            </a:r>
            <a:r>
              <a:rPr lang="en-US" sz="1617" dirty="0"/>
              <a:t> a </a:t>
            </a:r>
            <a:r>
              <a:rPr lang="en-US" sz="1617" dirty="0" err="1"/>
              <a:t>svaly</a:t>
            </a:r>
            <a:r>
              <a:rPr lang="en-US" sz="1617" dirty="0"/>
              <a:t>).</a:t>
            </a:r>
          </a:p>
          <a:p>
            <a:pPr>
              <a:lnSpc>
                <a:spcPct val="90000"/>
              </a:lnSpc>
            </a:pPr>
            <a:r>
              <a:rPr lang="en-US" sz="1617" dirty="0"/>
              <a:t>• </a:t>
            </a:r>
            <a:r>
              <a:rPr lang="en-US" sz="1617" dirty="0" err="1"/>
              <a:t>Učení</a:t>
            </a:r>
            <a:r>
              <a:rPr lang="en-US" sz="1617" dirty="0"/>
              <a:t> </a:t>
            </a:r>
            <a:r>
              <a:rPr lang="en-US" sz="1617" dirty="0" err="1"/>
              <a:t>nových</a:t>
            </a:r>
            <a:r>
              <a:rPr lang="en-US" sz="1617" dirty="0"/>
              <a:t> </a:t>
            </a:r>
            <a:r>
              <a:rPr lang="en-US" sz="1617" dirty="0" err="1"/>
              <a:t>dovedností</a:t>
            </a:r>
            <a:r>
              <a:rPr lang="en-US" sz="1617" dirty="0"/>
              <a:t> (</a:t>
            </a:r>
            <a:r>
              <a:rPr lang="en-US" sz="1617" dirty="0" err="1"/>
              <a:t>např</a:t>
            </a:r>
            <a:r>
              <a:rPr lang="en-US" sz="1617" dirty="0"/>
              <a:t>. </a:t>
            </a:r>
            <a:r>
              <a:rPr lang="en-US" sz="1617" dirty="0" err="1"/>
              <a:t>technik</a:t>
            </a:r>
            <a:r>
              <a:rPr lang="en-US" sz="1617" dirty="0"/>
              <a:t> </a:t>
            </a:r>
            <a:r>
              <a:rPr lang="en-US" sz="1617" dirty="0" err="1"/>
              <a:t>nebo</a:t>
            </a:r>
            <a:r>
              <a:rPr lang="en-US" sz="1617" dirty="0"/>
              <a:t> </a:t>
            </a:r>
            <a:r>
              <a:rPr lang="en-US" sz="1617" dirty="0" err="1"/>
              <a:t>taktik</a:t>
            </a:r>
            <a:r>
              <a:rPr lang="en-US" sz="1617" dirty="0"/>
              <a:t>).</a:t>
            </a:r>
          </a:p>
          <a:p>
            <a:pPr>
              <a:lnSpc>
                <a:spcPct val="90000"/>
              </a:lnSpc>
            </a:pPr>
            <a:r>
              <a:rPr lang="en-US" sz="1617" dirty="0"/>
              <a:t>• </a:t>
            </a:r>
            <a:r>
              <a:rPr lang="en-US" sz="1617" dirty="0" err="1"/>
              <a:t>Proces</a:t>
            </a:r>
            <a:r>
              <a:rPr lang="en-US" sz="1617" dirty="0"/>
              <a:t> </a:t>
            </a:r>
            <a:r>
              <a:rPr lang="en-US" sz="1617" dirty="0" err="1"/>
              <a:t>myelinizace</a:t>
            </a:r>
            <a:r>
              <a:rPr lang="en-US" sz="1617" dirty="0"/>
              <a:t> je </a:t>
            </a:r>
            <a:r>
              <a:rPr lang="en-US" sz="1617" dirty="0" err="1"/>
              <a:t>aktivní</a:t>
            </a:r>
            <a:r>
              <a:rPr lang="en-US" sz="1617" dirty="0"/>
              <a:t> </a:t>
            </a:r>
            <a:r>
              <a:rPr lang="en-US" sz="1617" dirty="0" err="1"/>
              <a:t>především</a:t>
            </a:r>
            <a:r>
              <a:rPr lang="en-US" sz="1617" dirty="0"/>
              <a:t> v </a:t>
            </a:r>
            <a:r>
              <a:rPr lang="en-US" sz="1617" dirty="0" err="1"/>
              <a:t>mladém</a:t>
            </a:r>
            <a:r>
              <a:rPr lang="en-US" sz="1617" dirty="0"/>
              <a:t> </a:t>
            </a:r>
            <a:r>
              <a:rPr lang="en-US" sz="1617" dirty="0" err="1"/>
              <a:t>věku</a:t>
            </a:r>
            <a:r>
              <a:rPr lang="en-US" sz="1617" dirty="0"/>
              <a:t>, ale </a:t>
            </a:r>
            <a:r>
              <a:rPr lang="en-US" sz="1617" dirty="0" err="1"/>
              <a:t>pokračuje</a:t>
            </a:r>
            <a:r>
              <a:rPr lang="en-US" sz="1617" dirty="0"/>
              <a:t> i </a:t>
            </a:r>
            <a:r>
              <a:rPr lang="en-US" sz="1617" dirty="0" err="1"/>
              <a:t>během</a:t>
            </a:r>
            <a:r>
              <a:rPr lang="en-US" sz="1617" dirty="0"/>
              <a:t> </a:t>
            </a:r>
            <a:r>
              <a:rPr lang="en-US" sz="1617" dirty="0" err="1"/>
              <a:t>dospělosti</a:t>
            </a:r>
            <a:r>
              <a:rPr lang="en-US" sz="1617" dirty="0"/>
              <a:t>, </a:t>
            </a:r>
            <a:r>
              <a:rPr lang="en-US" sz="1617" dirty="0" err="1"/>
              <a:t>zejména</a:t>
            </a:r>
            <a:r>
              <a:rPr lang="en-US" sz="1617" dirty="0"/>
              <a:t> </a:t>
            </a:r>
            <a:r>
              <a:rPr lang="en-US" sz="1617" dirty="0" err="1"/>
              <a:t>při</a:t>
            </a:r>
            <a:r>
              <a:rPr lang="en-US" sz="1617" dirty="0"/>
              <a:t> </a:t>
            </a:r>
            <a:r>
              <a:rPr lang="en-US" sz="1617" dirty="0" err="1"/>
              <a:t>intenzivním</a:t>
            </a:r>
            <a:r>
              <a:rPr lang="en-US" sz="1617" dirty="0"/>
              <a:t> </a:t>
            </a:r>
            <a:r>
              <a:rPr lang="en-US" sz="1617" dirty="0" err="1"/>
              <a:t>učení</a:t>
            </a:r>
            <a:r>
              <a:rPr lang="en-US" sz="1617" dirty="0"/>
              <a:t> </a:t>
            </a:r>
            <a:r>
              <a:rPr lang="en-US" sz="1617" dirty="0" err="1"/>
              <a:t>nebo</a:t>
            </a:r>
            <a:r>
              <a:rPr lang="en-US" sz="1617" dirty="0"/>
              <a:t> </a:t>
            </a:r>
            <a:r>
              <a:rPr lang="en-US" sz="1617" dirty="0" err="1"/>
              <a:t>opakování</a:t>
            </a:r>
            <a:r>
              <a:rPr lang="en-US" sz="1617" dirty="0"/>
              <a:t> </a:t>
            </a:r>
            <a:r>
              <a:rPr lang="en-US" sz="1617" dirty="0" err="1"/>
              <a:t>dovedností</a:t>
            </a:r>
            <a:r>
              <a:rPr lang="en-US" sz="1617" dirty="0"/>
              <a:t>.</a:t>
            </a:r>
          </a:p>
          <a:p>
            <a:pPr>
              <a:lnSpc>
                <a:spcPct val="90000"/>
              </a:lnSpc>
            </a:pPr>
            <a:endParaRPr lang="en-US" sz="984" dirty="0"/>
          </a:p>
        </p:txBody>
      </p:sp>
      <p:sp>
        <p:nvSpPr>
          <p:cNvPr id="6" name="Obdélník 19">
            <a:extLst>
              <a:ext uri="{FF2B5EF4-FFF2-40B4-BE49-F238E27FC236}">
                <a16:creationId xmlns:a16="http://schemas.microsoft.com/office/drawing/2014/main" id="{86A1F6AB-F20A-D802-75C1-A7E97DEFF492}"/>
              </a:ext>
            </a:extLst>
          </p:cNvPr>
          <p:cNvSpPr/>
          <p:nvPr/>
        </p:nvSpPr>
        <p:spPr>
          <a:xfrm>
            <a:off x="1071647" y="2397284"/>
            <a:ext cx="3031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3">
              <a:defRPr/>
            </a:pP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venir Next Medium"/>
              </a:rPr>
              <a:t>Šampión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venir Next Medium"/>
              </a:rPr>
              <a:t> = </a:t>
            </a:r>
            <a:r>
              <a:rPr lang="cs-CZ" sz="28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venir Next Medium"/>
              </a:rPr>
              <a:t> T </a:t>
            </a:r>
            <a:r>
              <a:rPr lang="cs-CZ" sz="2800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venir Next Medium"/>
              </a:rPr>
              <a:t>x</a:t>
            </a:r>
            <a:r>
              <a:rPr lang="cs-CZ" sz="28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venir Next Medium"/>
              </a:rPr>
              <a:t> I </a:t>
            </a:r>
            <a:r>
              <a:rPr lang="cs-CZ" sz="2800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venir Next Medium"/>
              </a:rPr>
              <a:t>x</a:t>
            </a:r>
            <a:r>
              <a:rPr lang="cs-CZ" sz="28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venir Next Medium"/>
              </a:rPr>
              <a:t> F </a:t>
            </a:r>
            <a:endParaRPr lang="en-US" sz="2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venir Next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46297-75EF-C0C8-B114-C253C3098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77" y="3040170"/>
            <a:ext cx="2756298" cy="2147598"/>
          </a:xfrm>
          <a:prstGeom prst="rect">
            <a:avLst/>
          </a:prstGeom>
        </p:spPr>
      </p:pic>
      <p:pic>
        <p:nvPicPr>
          <p:cNvPr id="1026" name="Picture 2" descr="Thumbnail Image simple myelin sheath with neurons">
            <a:extLst>
              <a:ext uri="{FF2B5EF4-FFF2-40B4-BE49-F238E27FC236}">
                <a16:creationId xmlns:a16="http://schemas.microsoft.com/office/drawing/2014/main" id="{CF479DB6-E330-5888-16DD-BE575CEC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73" y="1261671"/>
            <a:ext cx="1881351" cy="105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06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délník 55">
            <a:extLst>
              <a:ext uri="{FF2B5EF4-FFF2-40B4-BE49-F238E27FC236}">
                <a16:creationId xmlns:a16="http://schemas.microsoft.com/office/drawing/2014/main" id="{0D7F2C14-BE5D-1343-ADB0-1DF50523973C}"/>
              </a:ext>
            </a:extLst>
          </p:cNvPr>
          <p:cNvSpPr/>
          <p:nvPr/>
        </p:nvSpPr>
        <p:spPr>
          <a:xfrm>
            <a:off x="755575" y="4546442"/>
            <a:ext cx="7200801" cy="233894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5816D-C5FD-44ED-9335-1893FC93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jak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podávat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kontinuálně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optimální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výkon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D53C9C-9ED4-91AB-81B4-B6CEB8DE257D}"/>
              </a:ext>
            </a:extLst>
          </p:cNvPr>
          <p:cNvSpPr txBox="1"/>
          <p:nvPr/>
        </p:nvSpPr>
        <p:spPr>
          <a:xfrm>
            <a:off x="-251986" y="2228671"/>
            <a:ext cx="345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rgbClr val="65121F"/>
                </a:solidFill>
              </a:rPr>
              <a:t>MOTIVACE</a:t>
            </a:r>
          </a:p>
          <a:p>
            <a:pPr algn="r"/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Fixní myšlení </a:t>
            </a:r>
          </a:p>
          <a:p>
            <a:pPr algn="r"/>
            <a:r>
              <a:rPr lang="cs-CZ" dirty="0" err="1">
                <a:solidFill>
                  <a:schemeClr val="accent4">
                    <a:lumMod val="50000"/>
                  </a:schemeClr>
                </a:solidFill>
              </a:rPr>
              <a:t>Perfe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kt</a:t>
            </a:r>
            <a:r>
              <a:rPr lang="cs-CZ" dirty="0" err="1">
                <a:solidFill>
                  <a:schemeClr val="accent4">
                    <a:lumMod val="50000"/>
                  </a:schemeClr>
                </a:solidFill>
              </a:rPr>
              <a:t>cionismus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 (vše nebo nic)</a:t>
            </a:r>
          </a:p>
          <a:p>
            <a:pPr algn="r"/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Dopamin (nahoru-dolu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642716-06C5-E5E2-A363-A58753562227}"/>
              </a:ext>
            </a:extLst>
          </p:cNvPr>
          <p:cNvSpPr txBox="1"/>
          <p:nvPr/>
        </p:nvSpPr>
        <p:spPr>
          <a:xfrm>
            <a:off x="4114800" y="297676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623147-D157-6AC7-6E98-B4AF6557C3B5}"/>
              </a:ext>
            </a:extLst>
          </p:cNvPr>
          <p:cNvSpPr txBox="1"/>
          <p:nvPr/>
        </p:nvSpPr>
        <p:spPr>
          <a:xfrm>
            <a:off x="8244408" y="209833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F6EFC8-5DB5-A74A-DB22-A9117741DBC8}"/>
              </a:ext>
            </a:extLst>
          </p:cNvPr>
          <p:cNvSpPr txBox="1"/>
          <p:nvPr/>
        </p:nvSpPr>
        <p:spPr>
          <a:xfrm rot="10800000" flipH="1" flipV="1">
            <a:off x="5623589" y="2228671"/>
            <a:ext cx="3564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65121F"/>
                </a:solidFill>
              </a:rPr>
              <a:t>INSPIRACE</a:t>
            </a:r>
          </a:p>
          <a:p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Růstové myšlení</a:t>
            </a:r>
          </a:p>
          <a:p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Excelence, neustálé zlepšovaní</a:t>
            </a:r>
          </a:p>
          <a:p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Dopamin (růst)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BD5248-9599-3852-A83B-D5251E260140}"/>
              </a:ext>
            </a:extLst>
          </p:cNvPr>
          <p:cNvSpPr txBox="1"/>
          <p:nvPr/>
        </p:nvSpPr>
        <p:spPr>
          <a:xfrm>
            <a:off x="2527560" y="3383146"/>
            <a:ext cx="3906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FOPO</a:t>
            </a:r>
            <a:r>
              <a:rPr lang="cs-CZ" sz="200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cs-CZ" sz="160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cs-CZ" sz="1600" dirty="0" err="1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Fear</a:t>
            </a:r>
            <a:r>
              <a:rPr lang="cs-CZ" sz="160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of </a:t>
            </a:r>
            <a:r>
              <a:rPr lang="cs-CZ" sz="1600" dirty="0" err="1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Other</a:t>
            </a:r>
            <a:r>
              <a:rPr lang="cs-CZ" sz="160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1600" dirty="0" err="1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People</a:t>
            </a:r>
            <a:r>
              <a:rPr lang="cs-CZ" sz="160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1600" dirty="0" err="1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Opinion</a:t>
            </a:r>
            <a:r>
              <a:rPr lang="cs-CZ" sz="160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cs-CZ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Démonizace chyb</a:t>
            </a:r>
            <a:endParaRPr lang="en-US" dirty="0">
              <a:ln w="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D825E474-2227-4043-990E-6F990A92E7CA}"/>
              </a:ext>
            </a:extLst>
          </p:cNvPr>
          <p:cNvCxnSpPr/>
          <p:nvPr/>
        </p:nvCxnSpPr>
        <p:spPr>
          <a:xfrm flipV="1">
            <a:off x="2699792" y="1886711"/>
            <a:ext cx="1656184" cy="2406385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4" name="Přímá spojnice 93">
            <a:extLst>
              <a:ext uri="{FF2B5EF4-FFF2-40B4-BE49-F238E27FC236}">
                <a16:creationId xmlns:a16="http://schemas.microsoft.com/office/drawing/2014/main" id="{E51DD6F0-CF10-0D49-89F1-5FAD102EFF6C}"/>
              </a:ext>
            </a:extLst>
          </p:cNvPr>
          <p:cNvCxnSpPr>
            <a:cxnSpLocks/>
          </p:cNvCxnSpPr>
          <p:nvPr/>
        </p:nvCxnSpPr>
        <p:spPr>
          <a:xfrm>
            <a:off x="4355976" y="1883157"/>
            <a:ext cx="1944216" cy="2385827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707B64D-426E-7847-A793-C077A19C3302}"/>
              </a:ext>
            </a:extLst>
          </p:cNvPr>
          <p:cNvSpPr txBox="1"/>
          <p:nvPr/>
        </p:nvSpPr>
        <p:spPr>
          <a:xfrm>
            <a:off x="2771800" y="1468330"/>
            <a:ext cx="279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65121F"/>
                </a:solidFill>
              </a:rPr>
              <a:t>VÝSLEDEK   </a:t>
            </a:r>
            <a:r>
              <a:rPr lang="cs-CZ" b="1" dirty="0" err="1">
                <a:solidFill>
                  <a:srgbClr val="65121F"/>
                </a:solidFill>
              </a:rPr>
              <a:t>x</a:t>
            </a:r>
            <a:r>
              <a:rPr lang="cs-CZ" b="1" dirty="0">
                <a:solidFill>
                  <a:srgbClr val="65121F"/>
                </a:solidFill>
              </a:rPr>
              <a:t>   VÝKON</a:t>
            </a:r>
          </a:p>
        </p:txBody>
      </p:sp>
      <p:pic>
        <p:nvPicPr>
          <p:cNvPr id="30" name="Grafický objekt 29" descr="Šipka zatočená ve směru hodinových ručiček">
            <a:extLst>
              <a:ext uri="{FF2B5EF4-FFF2-40B4-BE49-F238E27FC236}">
                <a16:creationId xmlns:a16="http://schemas.microsoft.com/office/drawing/2014/main" id="{6F156CD0-C6C8-D64F-9230-684B3AC83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30105">
            <a:off x="4720041" y="1730512"/>
            <a:ext cx="914400" cy="914400"/>
          </a:xfrm>
          <a:prstGeom prst="rect">
            <a:avLst/>
          </a:prstGeom>
        </p:spPr>
      </p:pic>
      <p:pic>
        <p:nvPicPr>
          <p:cNvPr id="32" name="Grafický objekt 31" descr="Šipka zatočená proti směru hodinových ručiček">
            <a:extLst>
              <a:ext uri="{FF2B5EF4-FFF2-40B4-BE49-F238E27FC236}">
                <a16:creationId xmlns:a16="http://schemas.microsoft.com/office/drawing/2014/main" id="{4EB56330-CD64-BD40-BCAD-DFE03F388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66701">
            <a:off x="3022569" y="1730512"/>
            <a:ext cx="914400" cy="914400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205A2851-828F-C748-BA91-690F724A2FDB}"/>
              </a:ext>
            </a:extLst>
          </p:cNvPr>
          <p:cNvCxnSpPr>
            <a:cxnSpLocks/>
          </p:cNvCxnSpPr>
          <p:nvPr/>
        </p:nvCxnSpPr>
        <p:spPr>
          <a:xfrm>
            <a:off x="1763688" y="5733256"/>
            <a:ext cx="5184576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Ovál 35">
            <a:extLst>
              <a:ext uri="{FF2B5EF4-FFF2-40B4-BE49-F238E27FC236}">
                <a16:creationId xmlns:a16="http://schemas.microsoft.com/office/drawing/2014/main" id="{8D4C83B9-171F-434C-A12F-C690A61D6E8A}"/>
              </a:ext>
            </a:extLst>
          </p:cNvPr>
          <p:cNvSpPr/>
          <p:nvPr/>
        </p:nvSpPr>
        <p:spPr>
          <a:xfrm>
            <a:off x="1655676" y="5625244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7" name="Ovál 106">
            <a:extLst>
              <a:ext uri="{FF2B5EF4-FFF2-40B4-BE49-F238E27FC236}">
                <a16:creationId xmlns:a16="http://schemas.microsoft.com/office/drawing/2014/main" id="{909257BF-21EE-D847-8906-5CFA4DA9537C}"/>
              </a:ext>
            </a:extLst>
          </p:cNvPr>
          <p:cNvSpPr/>
          <p:nvPr/>
        </p:nvSpPr>
        <p:spPr>
          <a:xfrm>
            <a:off x="4238544" y="5613318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08" name="Ovál 107">
            <a:extLst>
              <a:ext uri="{FF2B5EF4-FFF2-40B4-BE49-F238E27FC236}">
                <a16:creationId xmlns:a16="http://schemas.microsoft.com/office/drawing/2014/main" id="{C9DC37AB-0175-E448-B0D7-19B45FDBA932}"/>
              </a:ext>
            </a:extLst>
          </p:cNvPr>
          <p:cNvSpPr/>
          <p:nvPr/>
        </p:nvSpPr>
        <p:spPr>
          <a:xfrm>
            <a:off x="6861887" y="5613318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0F61B0C2-C76D-1D4D-A468-C406B3BEF600}"/>
              </a:ext>
            </a:extLst>
          </p:cNvPr>
          <p:cNvSpPr txBox="1"/>
          <p:nvPr/>
        </p:nvSpPr>
        <p:spPr>
          <a:xfrm>
            <a:off x="1476645" y="582466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Min.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DAB6E95B-1DF2-7942-8B23-DDE2EDDE866F}"/>
              </a:ext>
            </a:extLst>
          </p:cNvPr>
          <p:cNvSpPr txBox="1"/>
          <p:nvPr/>
        </p:nvSpPr>
        <p:spPr>
          <a:xfrm>
            <a:off x="4089734" y="585493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3EB79002-5420-3949-8921-462C9F530717}"/>
              </a:ext>
            </a:extLst>
          </p:cNvPr>
          <p:cNvSpPr txBox="1"/>
          <p:nvPr/>
        </p:nvSpPr>
        <p:spPr>
          <a:xfrm>
            <a:off x="6726486" y="582466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Bud.</a:t>
            </a:r>
          </a:p>
        </p:txBody>
      </p:sp>
      <p:sp>
        <p:nvSpPr>
          <p:cNvPr id="109" name="Oblouk 108">
            <a:extLst>
              <a:ext uri="{FF2B5EF4-FFF2-40B4-BE49-F238E27FC236}">
                <a16:creationId xmlns:a16="http://schemas.microsoft.com/office/drawing/2014/main" id="{E6191B80-A3F5-C146-BECA-7DCABF53C5B1}"/>
              </a:ext>
            </a:extLst>
          </p:cNvPr>
          <p:cNvSpPr/>
          <p:nvPr/>
        </p:nvSpPr>
        <p:spPr>
          <a:xfrm rot="8248773">
            <a:off x="196673" y="-1572808"/>
            <a:ext cx="8083741" cy="8432982"/>
          </a:xfrm>
          <a:prstGeom prst="arc">
            <a:avLst>
              <a:gd name="adj1" fmla="val 16573478"/>
              <a:gd name="adj2" fmla="val 20771630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6B13270E-E6A0-5947-AED9-D8A8B93FE837}"/>
              </a:ext>
            </a:extLst>
          </p:cNvPr>
          <p:cNvSpPr txBox="1"/>
          <p:nvPr/>
        </p:nvSpPr>
        <p:spPr>
          <a:xfrm>
            <a:off x="3548711" y="6320353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emoční houpačka</a:t>
            </a:r>
          </a:p>
        </p:txBody>
      </p:sp>
      <p:cxnSp>
        <p:nvCxnSpPr>
          <p:cNvPr id="45" name="Přímá spojovací šipka 44">
            <a:extLst>
              <a:ext uri="{FF2B5EF4-FFF2-40B4-BE49-F238E27FC236}">
                <a16:creationId xmlns:a16="http://schemas.microsoft.com/office/drawing/2014/main" id="{B9F2CEE9-9644-3F44-9EE2-057C0E84CE2F}"/>
              </a:ext>
            </a:extLst>
          </p:cNvPr>
          <p:cNvCxnSpPr>
            <a:stCxn id="107" idx="0"/>
          </p:cNvCxnSpPr>
          <p:nvPr/>
        </p:nvCxnSpPr>
        <p:spPr>
          <a:xfrm flipV="1">
            <a:off x="4346556" y="5229200"/>
            <a:ext cx="0" cy="384118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099DA313-E3F1-4547-9D86-1C6BD4A52DE7}"/>
              </a:ext>
            </a:extLst>
          </p:cNvPr>
          <p:cNvSpPr txBox="1"/>
          <p:nvPr/>
        </p:nvSpPr>
        <p:spPr>
          <a:xfrm>
            <a:off x="2797352" y="4609462"/>
            <a:ext cx="2994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FLOW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OPTIMÁLNÍ VÝKON = </a:t>
            </a:r>
            <a:r>
              <a:rPr lang="el-GR" b="1" dirty="0">
                <a:solidFill>
                  <a:schemeClr val="bg1"/>
                </a:solidFill>
              </a:rPr>
              <a:t>Σ</a:t>
            </a:r>
            <a:r>
              <a:rPr lang="cs-CZ" b="1" dirty="0">
                <a:solidFill>
                  <a:schemeClr val="bg1"/>
                </a:solidFill>
              </a:rPr>
              <a:t> PO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65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bdélník 142">
            <a:extLst>
              <a:ext uri="{FF2B5EF4-FFF2-40B4-BE49-F238E27FC236}">
                <a16:creationId xmlns:a16="http://schemas.microsoft.com/office/drawing/2014/main" id="{567FD490-1B8D-B243-8B21-FC9DF3350CC4}"/>
              </a:ext>
            </a:extLst>
          </p:cNvPr>
          <p:cNvSpPr/>
          <p:nvPr/>
        </p:nvSpPr>
        <p:spPr>
          <a:xfrm>
            <a:off x="7380312" y="3154511"/>
            <a:ext cx="1406725" cy="5712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1" name="Obdélník 140">
            <a:extLst>
              <a:ext uri="{FF2B5EF4-FFF2-40B4-BE49-F238E27FC236}">
                <a16:creationId xmlns:a16="http://schemas.microsoft.com/office/drawing/2014/main" id="{2C6CEF30-1E19-EB44-8879-3D166153469C}"/>
              </a:ext>
            </a:extLst>
          </p:cNvPr>
          <p:cNvSpPr/>
          <p:nvPr/>
        </p:nvSpPr>
        <p:spPr>
          <a:xfrm>
            <a:off x="4056615" y="4650319"/>
            <a:ext cx="1248882" cy="5729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9" name="Obdélník 138">
            <a:extLst>
              <a:ext uri="{FF2B5EF4-FFF2-40B4-BE49-F238E27FC236}">
                <a16:creationId xmlns:a16="http://schemas.microsoft.com/office/drawing/2014/main" id="{AE372C5C-BEE7-5B49-9770-775A4FACE051}"/>
              </a:ext>
            </a:extLst>
          </p:cNvPr>
          <p:cNvSpPr/>
          <p:nvPr/>
        </p:nvSpPr>
        <p:spPr>
          <a:xfrm>
            <a:off x="1314739" y="2988241"/>
            <a:ext cx="1241037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043500-60D3-4919-BB3C-B2440295E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err="1">
                <a:ea typeface="Calibri" panose="020F0502020204030204" pitchFamily="34" charset="0"/>
                <a:cs typeface="Arial" panose="020B0604020202020204" pitchFamily="34" charset="0"/>
              </a:rPr>
              <a:t>optimální</a:t>
            </a:r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ea typeface="Calibri" panose="020F0502020204030204" pitchFamily="34" charset="0"/>
                <a:cs typeface="Arial" panose="020B0604020202020204" pitchFamily="34" charset="0"/>
              </a:rPr>
              <a:t>výkon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EF4B5-E7CF-450B-9961-EBC377A03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85" y="1158248"/>
            <a:ext cx="8103400" cy="213217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PŘÍPRAVA/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TRÉNINK versus V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ÝKON POD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TLAKEM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Přemotivovanost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Strach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vítězství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nebo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prohry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FLOW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cxnSp>
        <p:nvCxnSpPr>
          <p:cNvPr id="106" name="Přímá spojnice 105">
            <a:extLst>
              <a:ext uri="{FF2B5EF4-FFF2-40B4-BE49-F238E27FC236}">
                <a16:creationId xmlns:a16="http://schemas.microsoft.com/office/drawing/2014/main" id="{4954D485-B9EB-A04D-968B-9916DFAD64FD}"/>
              </a:ext>
            </a:extLst>
          </p:cNvPr>
          <p:cNvCxnSpPr>
            <a:cxnSpLocks/>
          </p:cNvCxnSpPr>
          <p:nvPr/>
        </p:nvCxnSpPr>
        <p:spPr>
          <a:xfrm>
            <a:off x="611560" y="3663262"/>
            <a:ext cx="0" cy="221401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3" name="Přímá spojnice 122">
            <a:extLst>
              <a:ext uri="{FF2B5EF4-FFF2-40B4-BE49-F238E27FC236}">
                <a16:creationId xmlns:a16="http://schemas.microsoft.com/office/drawing/2014/main" id="{C121AE76-2ED1-A84B-9404-EC754D1D5031}"/>
              </a:ext>
            </a:extLst>
          </p:cNvPr>
          <p:cNvCxnSpPr>
            <a:cxnSpLocks/>
          </p:cNvCxnSpPr>
          <p:nvPr/>
        </p:nvCxnSpPr>
        <p:spPr>
          <a:xfrm flipH="1">
            <a:off x="648322" y="5877272"/>
            <a:ext cx="2483518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4" name="TextovéPole 123">
            <a:extLst>
              <a:ext uri="{FF2B5EF4-FFF2-40B4-BE49-F238E27FC236}">
                <a16:creationId xmlns:a16="http://schemas.microsoft.com/office/drawing/2014/main" id="{55859F6F-E481-8A46-AC26-06FCD79FEA74}"/>
              </a:ext>
            </a:extLst>
          </p:cNvPr>
          <p:cNvSpPr txBox="1"/>
          <p:nvPr/>
        </p:nvSpPr>
        <p:spPr>
          <a:xfrm>
            <a:off x="7118924" y="5811583"/>
            <a:ext cx="103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65121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talent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6202B12-3E93-B74D-9C74-EF5578DF6374}"/>
              </a:ext>
            </a:extLst>
          </p:cNvPr>
          <p:cNvSpPr/>
          <p:nvPr/>
        </p:nvSpPr>
        <p:spPr>
          <a:xfrm>
            <a:off x="5868144" y="1391713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PŘÍKLADY: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969FA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J.A. K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omenský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69FA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USA hokej 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olympiáda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1980</a:t>
            </a:r>
          </a:p>
          <a:p>
            <a:pPr marL="36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Lukáš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rpálek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Tokio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69FA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Lukáš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Rohan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969FA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 Tokio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69FA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EE4B3B1-B008-624D-B3A1-3871CF49C3BC}"/>
              </a:ext>
            </a:extLst>
          </p:cNvPr>
          <p:cNvSpPr/>
          <p:nvPr/>
        </p:nvSpPr>
        <p:spPr>
          <a:xfrm>
            <a:off x="5658250" y="1340768"/>
            <a:ext cx="3162222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5" name="TextovéPole 124">
            <a:extLst>
              <a:ext uri="{FF2B5EF4-FFF2-40B4-BE49-F238E27FC236}">
                <a16:creationId xmlns:a16="http://schemas.microsoft.com/office/drawing/2014/main" id="{EF27A839-0CC1-174C-B3EF-921FC2820D3E}"/>
              </a:ext>
            </a:extLst>
          </p:cNvPr>
          <p:cNvSpPr txBox="1"/>
          <p:nvPr/>
        </p:nvSpPr>
        <p:spPr>
          <a:xfrm rot="16200000">
            <a:off x="5638136" y="4383253"/>
            <a:ext cx="103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65121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zátěž</a:t>
            </a:r>
          </a:p>
        </p:txBody>
      </p:sp>
      <p:sp>
        <p:nvSpPr>
          <p:cNvPr id="126" name="TextovéPole 125">
            <a:extLst>
              <a:ext uri="{FF2B5EF4-FFF2-40B4-BE49-F238E27FC236}">
                <a16:creationId xmlns:a16="http://schemas.microsoft.com/office/drawing/2014/main" id="{146385BF-D4F5-8544-86AA-1BDEABD208B5}"/>
              </a:ext>
            </a:extLst>
          </p:cNvPr>
          <p:cNvSpPr txBox="1"/>
          <p:nvPr/>
        </p:nvSpPr>
        <p:spPr>
          <a:xfrm>
            <a:off x="1333681" y="5916875"/>
            <a:ext cx="135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65121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nervozita</a:t>
            </a:r>
          </a:p>
        </p:txBody>
      </p:sp>
      <p:sp>
        <p:nvSpPr>
          <p:cNvPr id="127" name="TextovéPole 126">
            <a:extLst>
              <a:ext uri="{FF2B5EF4-FFF2-40B4-BE49-F238E27FC236}">
                <a16:creationId xmlns:a16="http://schemas.microsoft.com/office/drawing/2014/main" id="{874FE9C9-5715-2F42-9A70-EB55A47DA3B3}"/>
              </a:ext>
            </a:extLst>
          </p:cNvPr>
          <p:cNvSpPr txBox="1"/>
          <p:nvPr/>
        </p:nvSpPr>
        <p:spPr>
          <a:xfrm rot="16200000">
            <a:off x="-146014" y="4455921"/>
            <a:ext cx="103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65121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výkon</a:t>
            </a:r>
          </a:p>
        </p:txBody>
      </p:sp>
      <p:cxnSp>
        <p:nvCxnSpPr>
          <p:cNvPr id="128" name="Přímá spojnice 127">
            <a:extLst>
              <a:ext uri="{FF2B5EF4-FFF2-40B4-BE49-F238E27FC236}">
                <a16:creationId xmlns:a16="http://schemas.microsoft.com/office/drawing/2014/main" id="{39126E44-13C8-A24C-B007-35A4A1AE1B7A}"/>
              </a:ext>
            </a:extLst>
          </p:cNvPr>
          <p:cNvCxnSpPr>
            <a:cxnSpLocks/>
          </p:cNvCxnSpPr>
          <p:nvPr/>
        </p:nvCxnSpPr>
        <p:spPr>
          <a:xfrm>
            <a:off x="6408962" y="3840344"/>
            <a:ext cx="0" cy="191698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9" name="Přímá spojnice 128">
            <a:extLst>
              <a:ext uri="{FF2B5EF4-FFF2-40B4-BE49-F238E27FC236}">
                <a16:creationId xmlns:a16="http://schemas.microsoft.com/office/drawing/2014/main" id="{E9CA6823-CD0B-B44A-B295-AE5EE79E9AD3}"/>
              </a:ext>
            </a:extLst>
          </p:cNvPr>
          <p:cNvCxnSpPr>
            <a:cxnSpLocks/>
          </p:cNvCxnSpPr>
          <p:nvPr/>
        </p:nvCxnSpPr>
        <p:spPr>
          <a:xfrm flipH="1">
            <a:off x="6408962" y="5757324"/>
            <a:ext cx="2195486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1" name="Přímá spojnice 130">
            <a:extLst>
              <a:ext uri="{FF2B5EF4-FFF2-40B4-BE49-F238E27FC236}">
                <a16:creationId xmlns:a16="http://schemas.microsoft.com/office/drawing/2014/main" id="{7C9A902B-1C1E-A149-A9E1-3E97A27D6D0C}"/>
              </a:ext>
            </a:extLst>
          </p:cNvPr>
          <p:cNvCxnSpPr>
            <a:cxnSpLocks/>
          </p:cNvCxnSpPr>
          <p:nvPr/>
        </p:nvCxnSpPr>
        <p:spPr>
          <a:xfrm flipH="1">
            <a:off x="3672658" y="5845420"/>
            <a:ext cx="2195486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2" name="Ovál 131">
            <a:extLst>
              <a:ext uri="{FF2B5EF4-FFF2-40B4-BE49-F238E27FC236}">
                <a16:creationId xmlns:a16="http://schemas.microsoft.com/office/drawing/2014/main" id="{633139CB-0DCC-3244-8D54-B809E376656F}"/>
              </a:ext>
            </a:extLst>
          </p:cNvPr>
          <p:cNvSpPr/>
          <p:nvPr/>
        </p:nvSpPr>
        <p:spPr>
          <a:xfrm>
            <a:off x="3560583" y="5748235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3" name="TextovéPole 132">
            <a:extLst>
              <a:ext uri="{FF2B5EF4-FFF2-40B4-BE49-F238E27FC236}">
                <a16:creationId xmlns:a16="http://schemas.microsoft.com/office/drawing/2014/main" id="{9B832893-F3A5-C341-AB97-CC26F4E7B770}"/>
              </a:ext>
            </a:extLst>
          </p:cNvPr>
          <p:cNvSpPr txBox="1"/>
          <p:nvPr/>
        </p:nvSpPr>
        <p:spPr>
          <a:xfrm>
            <a:off x="3381552" y="5947653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65121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Min.</a:t>
            </a:r>
          </a:p>
        </p:txBody>
      </p:sp>
      <p:sp>
        <p:nvSpPr>
          <p:cNvPr id="134" name="TextovéPole 133">
            <a:extLst>
              <a:ext uri="{FF2B5EF4-FFF2-40B4-BE49-F238E27FC236}">
                <a16:creationId xmlns:a16="http://schemas.microsoft.com/office/drawing/2014/main" id="{0333ABB2-8835-F246-A8F6-2752C9F47312}"/>
              </a:ext>
            </a:extLst>
          </p:cNvPr>
          <p:cNvSpPr txBox="1"/>
          <p:nvPr/>
        </p:nvSpPr>
        <p:spPr>
          <a:xfrm>
            <a:off x="4426085" y="6001248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65121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</a:t>
            </a:r>
          </a:p>
        </p:txBody>
      </p:sp>
      <p:sp>
        <p:nvSpPr>
          <p:cNvPr id="135" name="TextovéPole 134">
            <a:extLst>
              <a:ext uri="{FF2B5EF4-FFF2-40B4-BE49-F238E27FC236}">
                <a16:creationId xmlns:a16="http://schemas.microsoft.com/office/drawing/2014/main" id="{39827A51-7853-9041-942F-978B4B546E2A}"/>
              </a:ext>
            </a:extLst>
          </p:cNvPr>
          <p:cNvSpPr txBox="1"/>
          <p:nvPr/>
        </p:nvSpPr>
        <p:spPr>
          <a:xfrm>
            <a:off x="5473471" y="5947653"/>
            <a:ext cx="551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65121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Bud.</a:t>
            </a:r>
          </a:p>
        </p:txBody>
      </p:sp>
      <p:sp>
        <p:nvSpPr>
          <p:cNvPr id="136" name="Ovál 135">
            <a:extLst>
              <a:ext uri="{FF2B5EF4-FFF2-40B4-BE49-F238E27FC236}">
                <a16:creationId xmlns:a16="http://schemas.microsoft.com/office/drawing/2014/main" id="{BDB5E1CD-778A-5041-A98C-47C2D98F4D70}"/>
              </a:ext>
            </a:extLst>
          </p:cNvPr>
          <p:cNvSpPr/>
          <p:nvPr/>
        </p:nvSpPr>
        <p:spPr>
          <a:xfrm>
            <a:off x="4548702" y="5737691"/>
            <a:ext cx="216024" cy="21602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7" name="Ovál 136">
            <a:extLst>
              <a:ext uri="{FF2B5EF4-FFF2-40B4-BE49-F238E27FC236}">
                <a16:creationId xmlns:a16="http://schemas.microsoft.com/office/drawing/2014/main" id="{DA3DB16D-2590-8747-8ED0-B2C85EE39CF3}"/>
              </a:ext>
            </a:extLst>
          </p:cNvPr>
          <p:cNvSpPr/>
          <p:nvPr/>
        </p:nvSpPr>
        <p:spPr>
          <a:xfrm>
            <a:off x="5690204" y="574273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080B4DD5-955D-2A44-8F94-6277FE1E98AA}"/>
              </a:ext>
            </a:extLst>
          </p:cNvPr>
          <p:cNvSpPr/>
          <p:nvPr/>
        </p:nvSpPr>
        <p:spPr>
          <a:xfrm>
            <a:off x="7622428" y="3828625"/>
            <a:ext cx="965874" cy="504056"/>
          </a:xfrm>
          <a:prstGeom prst="rect">
            <a:avLst/>
          </a:prstGeom>
          <a:solidFill>
            <a:srgbClr val="65121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E4E85CB4-D3A5-6B41-868D-3C1730223CB9}"/>
              </a:ext>
            </a:extLst>
          </p:cNvPr>
          <p:cNvSpPr txBox="1"/>
          <p:nvPr/>
        </p:nvSpPr>
        <p:spPr>
          <a:xfrm>
            <a:off x="7604899" y="3907706"/>
            <a:ext cx="92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FLOW</a:t>
            </a:r>
          </a:p>
        </p:txBody>
      </p:sp>
      <p:sp>
        <p:nvSpPr>
          <p:cNvPr id="59" name="Volný tvar 58">
            <a:extLst>
              <a:ext uri="{FF2B5EF4-FFF2-40B4-BE49-F238E27FC236}">
                <a16:creationId xmlns:a16="http://schemas.microsoft.com/office/drawing/2014/main" id="{8B52509F-11E5-4E4F-8FE7-FAEE26FBB6D9}"/>
              </a:ext>
            </a:extLst>
          </p:cNvPr>
          <p:cNvSpPr/>
          <p:nvPr/>
        </p:nvSpPr>
        <p:spPr>
          <a:xfrm>
            <a:off x="640080" y="3760564"/>
            <a:ext cx="2323829" cy="2091596"/>
          </a:xfrm>
          <a:custGeom>
            <a:avLst/>
            <a:gdLst>
              <a:gd name="connsiteX0" fmla="*/ 0 w 2731770"/>
              <a:gd name="connsiteY0" fmla="*/ 2091596 h 2091596"/>
              <a:gd name="connsiteX1" fmla="*/ 434340 w 2731770"/>
              <a:gd name="connsiteY1" fmla="*/ 1748696 h 2091596"/>
              <a:gd name="connsiteX2" fmla="*/ 948690 w 2731770"/>
              <a:gd name="connsiteY2" fmla="*/ 491396 h 2091596"/>
              <a:gd name="connsiteX3" fmla="*/ 1348740 w 2731770"/>
              <a:gd name="connsiteY3" fmla="*/ 45626 h 2091596"/>
              <a:gd name="connsiteX4" fmla="*/ 1645920 w 2731770"/>
              <a:gd name="connsiteY4" fmla="*/ 45626 h 2091596"/>
              <a:gd name="connsiteX5" fmla="*/ 1863090 w 2731770"/>
              <a:gd name="connsiteY5" fmla="*/ 319946 h 2091596"/>
              <a:gd name="connsiteX6" fmla="*/ 2183130 w 2731770"/>
              <a:gd name="connsiteY6" fmla="*/ 1485806 h 2091596"/>
              <a:gd name="connsiteX7" fmla="*/ 2526030 w 2731770"/>
              <a:gd name="connsiteY7" fmla="*/ 1954436 h 2091596"/>
              <a:gd name="connsiteX8" fmla="*/ 2731770 w 2731770"/>
              <a:gd name="connsiteY8" fmla="*/ 2057306 h 209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1770" h="2091596">
                <a:moveTo>
                  <a:pt x="0" y="2091596"/>
                </a:moveTo>
                <a:cubicBezTo>
                  <a:pt x="138112" y="2053496"/>
                  <a:pt x="276225" y="2015396"/>
                  <a:pt x="434340" y="1748696"/>
                </a:cubicBezTo>
                <a:cubicBezTo>
                  <a:pt x="592455" y="1481996"/>
                  <a:pt x="796290" y="775241"/>
                  <a:pt x="948690" y="491396"/>
                </a:cubicBezTo>
                <a:cubicBezTo>
                  <a:pt x="1101090" y="207551"/>
                  <a:pt x="1232535" y="119921"/>
                  <a:pt x="1348740" y="45626"/>
                </a:cubicBezTo>
                <a:cubicBezTo>
                  <a:pt x="1464945" y="-28669"/>
                  <a:pt x="1560195" y="-94"/>
                  <a:pt x="1645920" y="45626"/>
                </a:cubicBezTo>
                <a:cubicBezTo>
                  <a:pt x="1731645" y="91346"/>
                  <a:pt x="1773555" y="79916"/>
                  <a:pt x="1863090" y="319946"/>
                </a:cubicBezTo>
                <a:cubicBezTo>
                  <a:pt x="1952625" y="559976"/>
                  <a:pt x="2072640" y="1213391"/>
                  <a:pt x="2183130" y="1485806"/>
                </a:cubicBezTo>
                <a:cubicBezTo>
                  <a:pt x="2293620" y="1758221"/>
                  <a:pt x="2434590" y="1859186"/>
                  <a:pt x="2526030" y="1954436"/>
                </a:cubicBezTo>
                <a:cubicBezTo>
                  <a:pt x="2617470" y="2049686"/>
                  <a:pt x="2674620" y="2053496"/>
                  <a:pt x="2731770" y="20573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0" name="Ovál 129">
            <a:extLst>
              <a:ext uri="{FF2B5EF4-FFF2-40B4-BE49-F238E27FC236}">
                <a16:creationId xmlns:a16="http://schemas.microsoft.com/office/drawing/2014/main" id="{0E1DDF11-2E55-A241-885B-23C009C0ED31}"/>
              </a:ext>
            </a:extLst>
          </p:cNvPr>
          <p:cNvSpPr/>
          <p:nvPr/>
        </p:nvSpPr>
        <p:spPr>
          <a:xfrm>
            <a:off x="1801994" y="3645884"/>
            <a:ext cx="216024" cy="21602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651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1A33EF5C-ECB6-F046-8F56-C87A0FF26512}"/>
              </a:ext>
            </a:extLst>
          </p:cNvPr>
          <p:cNvSpPr txBox="1"/>
          <p:nvPr/>
        </p:nvSpPr>
        <p:spPr>
          <a:xfrm>
            <a:off x="1341574" y="2996952"/>
            <a:ext cx="1255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OPTIMÁLNÍ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VÝKON</a:t>
            </a:r>
          </a:p>
        </p:txBody>
      </p:sp>
      <p:cxnSp>
        <p:nvCxnSpPr>
          <p:cNvPr id="138" name="Přímá spojovací šipka 137">
            <a:extLst>
              <a:ext uri="{FF2B5EF4-FFF2-40B4-BE49-F238E27FC236}">
                <a16:creationId xmlns:a16="http://schemas.microsoft.com/office/drawing/2014/main" id="{D8C3D39C-5857-4C4C-BEF2-1E162673C28E}"/>
              </a:ext>
            </a:extLst>
          </p:cNvPr>
          <p:cNvCxnSpPr/>
          <p:nvPr/>
        </p:nvCxnSpPr>
        <p:spPr>
          <a:xfrm flipV="1">
            <a:off x="4644008" y="5301208"/>
            <a:ext cx="0" cy="384118"/>
          </a:xfrm>
          <a:prstGeom prst="straightConnector1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ovéPole 139">
            <a:extLst>
              <a:ext uri="{FF2B5EF4-FFF2-40B4-BE49-F238E27FC236}">
                <a16:creationId xmlns:a16="http://schemas.microsoft.com/office/drawing/2014/main" id="{E5A0BF96-ABF6-E14E-9A3A-5F3332FF66E8}"/>
              </a:ext>
            </a:extLst>
          </p:cNvPr>
          <p:cNvSpPr txBox="1"/>
          <p:nvPr/>
        </p:nvSpPr>
        <p:spPr>
          <a:xfrm>
            <a:off x="3982518" y="4650319"/>
            <a:ext cx="132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OPTIMÁLNÍ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VÝKON</a:t>
            </a:r>
          </a:p>
        </p:txBody>
      </p:sp>
      <p:sp>
        <p:nvSpPr>
          <p:cNvPr id="142" name="TextovéPole 141">
            <a:extLst>
              <a:ext uri="{FF2B5EF4-FFF2-40B4-BE49-F238E27FC236}">
                <a16:creationId xmlns:a16="http://schemas.microsoft.com/office/drawing/2014/main" id="{222431BC-D2FA-8D49-83B9-853D46278719}"/>
              </a:ext>
            </a:extLst>
          </p:cNvPr>
          <p:cNvSpPr txBox="1"/>
          <p:nvPr/>
        </p:nvSpPr>
        <p:spPr>
          <a:xfrm>
            <a:off x="7421957" y="3140968"/>
            <a:ext cx="132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OPTIMÁLNÍ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VÝKON</a:t>
            </a:r>
          </a:p>
        </p:txBody>
      </p:sp>
      <p:cxnSp>
        <p:nvCxnSpPr>
          <p:cNvPr id="81" name="Přímá spojnice 80">
            <a:extLst>
              <a:ext uri="{FF2B5EF4-FFF2-40B4-BE49-F238E27FC236}">
                <a16:creationId xmlns:a16="http://schemas.microsoft.com/office/drawing/2014/main" id="{1DA9B529-6893-A34D-8E9E-76721B7AB08F}"/>
              </a:ext>
            </a:extLst>
          </p:cNvPr>
          <p:cNvCxnSpPr>
            <a:stCxn id="130" idx="4"/>
          </p:cNvCxnSpPr>
          <p:nvPr/>
        </p:nvCxnSpPr>
        <p:spPr>
          <a:xfrm flipH="1">
            <a:off x="1907704" y="3861908"/>
            <a:ext cx="2302" cy="199025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4" name="Přímá spojnice 93">
            <a:extLst>
              <a:ext uri="{FF2B5EF4-FFF2-40B4-BE49-F238E27FC236}">
                <a16:creationId xmlns:a16="http://schemas.microsoft.com/office/drawing/2014/main" id="{2948D468-74B4-764F-ADFD-BA33B8DDE57D}"/>
              </a:ext>
            </a:extLst>
          </p:cNvPr>
          <p:cNvCxnSpPr>
            <a:cxnSpLocks/>
          </p:cNvCxnSpPr>
          <p:nvPr/>
        </p:nvCxnSpPr>
        <p:spPr>
          <a:xfrm flipV="1">
            <a:off x="6426310" y="4447615"/>
            <a:ext cx="1345587" cy="1303433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5E0556C-7864-C135-FA6A-9D28D658D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011" y="2407831"/>
            <a:ext cx="2145978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80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DD77-E45B-E434-DD06-0DDB9844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052736"/>
            <a:ext cx="8247416" cy="36526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dirty="0"/>
              <a:t>2. Mentální odolnost</a:t>
            </a:r>
            <a:br>
              <a:rPr lang="cs-CZ" sz="28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B3A23-B204-317E-40BC-50CF8C1D2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40331"/>
      </p:ext>
    </p:extLst>
  </p:cSld>
  <p:clrMapOvr>
    <a:masterClrMapping/>
  </p:clrMapOvr>
</p:sld>
</file>

<file path=ppt/theme/theme1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1_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4.xml><?xml version="1.0" encoding="utf-8"?>
<a:theme xmlns:a="http://schemas.openxmlformats.org/drawingml/2006/main" name="2_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1040</Words>
  <Application>Microsoft Office PowerPoint</Application>
  <PresentationFormat>On-screen Show (4:3)</PresentationFormat>
  <Paragraphs>236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Gill Sans MT</vt:lpstr>
      <vt:lpstr>Open Sans</vt:lpstr>
      <vt:lpstr>Wingdings</vt:lpstr>
      <vt:lpstr>Wingdings 2</vt:lpstr>
      <vt:lpstr>Vlastní návrh</vt:lpstr>
      <vt:lpstr>Dividenda</vt:lpstr>
      <vt:lpstr>1_Dividenda</vt:lpstr>
      <vt:lpstr>2_Dividenda</vt:lpstr>
      <vt:lpstr>PowerPoint Presentation</vt:lpstr>
      <vt:lpstr>KDO JSEM</vt:lpstr>
      <vt:lpstr>AGENDA</vt:lpstr>
      <vt:lpstr>1. Sebepoznání</vt:lpstr>
      <vt:lpstr>CO SE   MůžEte NAUčit od BATOLETE  ? </vt:lpstr>
      <vt:lpstr>Co je MYElin</vt:lpstr>
      <vt:lpstr>jak podávat kontinuálně optimální výkon </vt:lpstr>
      <vt:lpstr>optimální  výkon</vt:lpstr>
      <vt:lpstr>2. Mentální odolnost </vt:lpstr>
      <vt:lpstr>mentální odolnost v Overinformed/Underfocused  Society </vt:lpstr>
      <vt:lpstr>ENERGIE</vt:lpstr>
      <vt:lpstr>Jak se nejlépe učit a trénovat</vt:lpstr>
      <vt:lpstr>3. Smysl života </vt:lpstr>
      <vt:lpstr>HLEDÁNÍ SMYSLU Života</vt:lpstr>
      <vt:lpstr>Cíle – jak si správně nastavit naše cíle</vt:lpstr>
      <vt:lpstr>4. Rozhodování </vt:lpstr>
      <vt:lpstr>Rozhodování</vt:lpstr>
      <vt:lpstr>Rozhodování mezi strategickými možnostmi</vt:lpstr>
      <vt:lpstr>KURZY ODEMYKÁNÍ POTENCIÁLU</vt:lpstr>
      <vt:lpstr>MOJE MOTO :</vt:lpstr>
    </vt:vector>
  </TitlesOfParts>
  <Company>SCM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GoodGall</dc:creator>
  <cp:lastModifiedBy>Jan Muhlfeit</cp:lastModifiedBy>
  <cp:revision>339</cp:revision>
  <cp:lastPrinted>2022-09-10T07:21:57Z</cp:lastPrinted>
  <dcterms:created xsi:type="dcterms:W3CDTF">2016-04-24T08:11:27Z</dcterms:created>
  <dcterms:modified xsi:type="dcterms:W3CDTF">2025-10-11T09:31:13Z</dcterms:modified>
</cp:coreProperties>
</file>